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537930"/>
            <a:ext cx="6665952" cy="833199"/>
          </a:xfrm>
          <a:prstGeom prst="rect">
            <a:avLst/>
          </a:prstGeom>
          <a:noFill/>
          <a:ln/>
        </p:spPr>
        <p:txBody>
          <a:bodyPr wrap="none" rtlCol="0" anchor="t"/>
          <a:lstStyle/>
          <a:p>
            <a:pPr indent="0" marL="0">
              <a:lnSpc>
                <a:spcPts val="6561"/>
              </a:lnSpc>
              <a:buNone/>
            </a:pPr>
            <a:r>
              <a:rPr lang="en-US" sz="5249" dirty="0">
                <a:solidFill>
                  <a:srgbClr val="F2F0F4"/>
                </a:solidFill>
                <a:latin typeface="Montserrat" pitchFamily="34" charset="0"/>
                <a:ea typeface="Montserrat" pitchFamily="34" charset="-122"/>
                <a:cs typeface="Montserrat" pitchFamily="34" charset="-120"/>
              </a:rPr>
              <a:t>Table of Content</a:t>
            </a:r>
            <a:endParaRPr lang="en-US" sz="5249" dirty="0"/>
          </a:p>
        </p:txBody>
      </p:sp>
      <p:sp>
        <p:nvSpPr>
          <p:cNvPr id="6" name="Text 2"/>
          <p:cNvSpPr/>
          <p:nvPr/>
        </p:nvSpPr>
        <p:spPr>
          <a:xfrm>
            <a:off x="6319599" y="2704386"/>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1.Introductory Page</a:t>
            </a:r>
            <a:endParaRPr lang="en-US" sz="1750" dirty="0"/>
          </a:p>
        </p:txBody>
      </p:sp>
      <p:sp>
        <p:nvSpPr>
          <p:cNvPr id="7" name="Text 3"/>
          <p:cNvSpPr/>
          <p:nvPr/>
        </p:nvSpPr>
        <p:spPr>
          <a:xfrm>
            <a:off x="6319599" y="3309699"/>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2.Table of Content</a:t>
            </a:r>
            <a:endParaRPr lang="en-US" sz="1750" dirty="0"/>
          </a:p>
        </p:txBody>
      </p:sp>
      <p:sp>
        <p:nvSpPr>
          <p:cNvPr id="8" name="Text 4"/>
          <p:cNvSpPr/>
          <p:nvPr/>
        </p:nvSpPr>
        <p:spPr>
          <a:xfrm>
            <a:off x="6319599" y="3915013"/>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3.Introduction</a:t>
            </a:r>
            <a:endParaRPr lang="en-US" sz="1750" dirty="0"/>
          </a:p>
        </p:txBody>
      </p:sp>
      <p:sp>
        <p:nvSpPr>
          <p:cNvPr id="9" name="Text 5"/>
          <p:cNvSpPr/>
          <p:nvPr/>
        </p:nvSpPr>
        <p:spPr>
          <a:xfrm>
            <a:off x="6319599" y="4520327"/>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4.System Development Life Cycle</a:t>
            </a:r>
            <a:endParaRPr lang="en-US" sz="1750" dirty="0"/>
          </a:p>
        </p:txBody>
      </p:sp>
      <p:sp>
        <p:nvSpPr>
          <p:cNvPr id="10" name="Text 6"/>
          <p:cNvSpPr/>
          <p:nvPr/>
        </p:nvSpPr>
        <p:spPr>
          <a:xfrm>
            <a:off x="6319599" y="5125641"/>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5.Analysis &amp; Design</a:t>
            </a:r>
            <a:endParaRPr lang="en-US" sz="1750" dirty="0"/>
          </a:p>
        </p:txBody>
      </p:sp>
      <p:sp>
        <p:nvSpPr>
          <p:cNvPr id="11" name="Text 7"/>
          <p:cNvSpPr/>
          <p:nvPr/>
        </p:nvSpPr>
        <p:spPr>
          <a:xfrm>
            <a:off x="6319599" y="5730954"/>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6.Implementation</a:t>
            </a:r>
            <a:endParaRPr lang="en-US" sz="1750" dirty="0"/>
          </a:p>
        </p:txBody>
      </p:sp>
      <p:sp>
        <p:nvSpPr>
          <p:cNvPr id="12" name="Text 8"/>
          <p:cNvSpPr/>
          <p:nvPr/>
        </p:nvSpPr>
        <p:spPr>
          <a:xfrm>
            <a:off x="6319599" y="6336268"/>
            <a:ext cx="7477601"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7.Conclusion</a:t>
            </a:r>
            <a:endParaRPr lang="en-US" sz="1750" dirty="0"/>
          </a:p>
        </p:txBody>
      </p:sp>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165056" y="1074420"/>
            <a:ext cx="4524375" cy="565547"/>
          </a:xfrm>
          <a:prstGeom prst="rect">
            <a:avLst/>
          </a:prstGeom>
          <a:noFill/>
          <a:ln/>
        </p:spPr>
        <p:txBody>
          <a:bodyPr wrap="none" rtlCol="0" anchor="t"/>
          <a:lstStyle/>
          <a:p>
            <a:pPr indent="0" marL="0">
              <a:lnSpc>
                <a:spcPts val="4453"/>
              </a:lnSpc>
              <a:buNone/>
            </a:pPr>
            <a:r>
              <a:rPr lang="en-US" sz="3563" dirty="0">
                <a:solidFill>
                  <a:srgbClr val="F2F0F4"/>
                </a:solidFill>
                <a:latin typeface="Montserrat" pitchFamily="34" charset="0"/>
                <a:ea typeface="Montserrat" pitchFamily="34" charset="-122"/>
                <a:cs typeface="Montserrat" pitchFamily="34" charset="-120"/>
              </a:rPr>
              <a:t>Data Flow Diagram</a:t>
            </a:r>
            <a:endParaRPr lang="en-US" sz="3563" dirty="0"/>
          </a:p>
        </p:txBody>
      </p:sp>
      <p:sp>
        <p:nvSpPr>
          <p:cNvPr id="6" name="Text 2"/>
          <p:cNvSpPr/>
          <p:nvPr/>
        </p:nvSpPr>
        <p:spPr>
          <a:xfrm>
            <a:off x="6165056" y="1911429"/>
            <a:ext cx="7786688" cy="1158240"/>
          </a:xfrm>
          <a:prstGeom prst="rect">
            <a:avLst/>
          </a:prstGeom>
          <a:noFill/>
          <a:ln/>
        </p:spPr>
        <p:txBody>
          <a:bodyPr wrap="square" rtlCol="0" anchor="t"/>
          <a:lstStyle/>
          <a:p>
            <a:pPr indent="0" marL="0">
              <a:lnSpc>
                <a:spcPts val="2280"/>
              </a:lnSpc>
              <a:buNone/>
            </a:pPr>
            <a:r>
              <a:rPr lang="en-US" sz="1425" dirty="0">
                <a:solidFill>
                  <a:srgbClr val="DCD7E5"/>
                </a:solidFill>
                <a:latin typeface="Heebo" pitchFamily="34" charset="0"/>
                <a:ea typeface="Heebo" pitchFamily="34" charset="-122"/>
                <a:cs typeface="Heebo" pitchFamily="34" charset="-120"/>
              </a:rPr>
              <a:t>A data flow diagram (DFD) is a graphical representation of the flow of data through an information system. It illustrates how data is input, stored, processed, and output within the system. This diagram can be used to show the relationships between various components and processes within the system, making it an essential tool for system analysis and design.</a:t>
            </a:r>
            <a:endParaRPr lang="en-US" sz="1425" dirty="0"/>
          </a:p>
        </p:txBody>
      </p:sp>
      <p:sp>
        <p:nvSpPr>
          <p:cNvPr id="7" name="Text 3"/>
          <p:cNvSpPr/>
          <p:nvPr/>
        </p:nvSpPr>
        <p:spPr>
          <a:xfrm>
            <a:off x="6165056" y="3273266"/>
            <a:ext cx="7786688" cy="1447800"/>
          </a:xfrm>
          <a:prstGeom prst="rect">
            <a:avLst/>
          </a:prstGeom>
          <a:noFill/>
          <a:ln/>
        </p:spPr>
        <p:txBody>
          <a:bodyPr wrap="square" rtlCol="0" anchor="t"/>
          <a:lstStyle/>
          <a:p>
            <a:pPr indent="0" marL="0">
              <a:lnSpc>
                <a:spcPts val="2280"/>
              </a:lnSpc>
              <a:buNone/>
            </a:pPr>
            <a:r>
              <a:rPr lang="en-US" sz="1425" dirty="0">
                <a:solidFill>
                  <a:srgbClr val="DCD7E5"/>
                </a:solidFill>
                <a:latin typeface="Heebo" pitchFamily="34" charset="0"/>
                <a:ea typeface="Heebo" pitchFamily="34" charset="-122"/>
                <a:cs typeface="Heebo" pitchFamily="34" charset="-120"/>
              </a:rPr>
              <a:t>By using DFDs, developers and stakeholders can gain a comprehensive understanding of how data moves through the system, enabling them to identify potential areas for improvement, streamline processes, and ensure efficient data flow. This visual representation helps in uncovering bottlenecks, redundancies, and inefficiencies, thereby contributing to the overall improvement of the system's performance and data management.</a:t>
            </a:r>
            <a:endParaRPr lang="en-US" sz="1425" dirty="0"/>
          </a:p>
        </p:txBody>
      </p:sp>
      <p:sp>
        <p:nvSpPr>
          <p:cNvPr id="8" name="Text 4"/>
          <p:cNvSpPr/>
          <p:nvPr/>
        </p:nvSpPr>
        <p:spPr>
          <a:xfrm>
            <a:off x="6165056" y="4924663"/>
            <a:ext cx="7786688" cy="1158240"/>
          </a:xfrm>
          <a:prstGeom prst="rect">
            <a:avLst/>
          </a:prstGeom>
          <a:noFill/>
          <a:ln/>
        </p:spPr>
        <p:txBody>
          <a:bodyPr wrap="square" rtlCol="0" anchor="t"/>
          <a:lstStyle/>
          <a:p>
            <a:pPr indent="0" marL="0">
              <a:lnSpc>
                <a:spcPts val="2280"/>
              </a:lnSpc>
              <a:buNone/>
            </a:pPr>
            <a:r>
              <a:rPr lang="en-US" sz="1425" dirty="0">
                <a:solidFill>
                  <a:srgbClr val="DCD7E5"/>
                </a:solidFill>
                <a:latin typeface="Heebo" pitchFamily="34" charset="0"/>
                <a:ea typeface="Heebo" pitchFamily="34" charset="-122"/>
                <a:cs typeface="Heebo" pitchFamily="34" charset="-120"/>
              </a:rPr>
              <a:t>Additionally, DFDs are valuable in the early stages of system development, providing a foundation for further planning and implementation. Through detailed analysis and documentation, the data flow diagram serves as a blueprint for the system, guiding the development team in creating a robust and effective solution.</a:t>
            </a:r>
            <a:endParaRPr lang="en-US" sz="1425" dirty="0"/>
          </a:p>
        </p:txBody>
      </p:sp>
      <p:sp>
        <p:nvSpPr>
          <p:cNvPr id="9" name="Text 5"/>
          <p:cNvSpPr/>
          <p:nvPr/>
        </p:nvSpPr>
        <p:spPr>
          <a:xfrm>
            <a:off x="6165056" y="6286500"/>
            <a:ext cx="7786688" cy="868680"/>
          </a:xfrm>
          <a:prstGeom prst="rect">
            <a:avLst/>
          </a:prstGeom>
          <a:noFill/>
          <a:ln/>
        </p:spPr>
        <p:txBody>
          <a:bodyPr wrap="square" rtlCol="0" anchor="t"/>
          <a:lstStyle/>
          <a:p>
            <a:pPr indent="0" marL="0">
              <a:lnSpc>
                <a:spcPts val="2280"/>
              </a:lnSpc>
              <a:buNone/>
            </a:pPr>
            <a:r>
              <a:rPr lang="en-US" sz="1425" dirty="0">
                <a:solidFill>
                  <a:srgbClr val="DCD7E5"/>
                </a:solidFill>
                <a:latin typeface="Heebo" pitchFamily="34" charset="0"/>
                <a:ea typeface="Heebo" pitchFamily="34" charset="-122"/>
                <a:cs typeface="Heebo" pitchFamily="34" charset="-120"/>
              </a:rPr>
              <a:t>When creating a DFD, it's important to consider the different levels of abstraction, from the general overview to more specific details, ensuring that the diagram accurately reflects the data flow and processes involved in the system.</a:t>
            </a:r>
            <a:endParaRPr lang="en-US" sz="1425"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268260"/>
            <a:ext cx="5554980" cy="69437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Introduction</a:t>
            </a:r>
            <a:endParaRPr lang="en-US" sz="4374" dirty="0"/>
          </a:p>
        </p:txBody>
      </p:sp>
      <p:sp>
        <p:nvSpPr>
          <p:cNvPr id="6" name="Text 2"/>
          <p:cNvSpPr/>
          <p:nvPr/>
        </p:nvSpPr>
        <p:spPr>
          <a:xfrm>
            <a:off x="6675001" y="3295888"/>
            <a:ext cx="7122200"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The Weather App:</a:t>
            </a:r>
            <a:pPr algn="l" indent="0" marL="0">
              <a:lnSpc>
                <a:spcPts val="2799"/>
              </a:lnSpc>
              <a:buNone/>
            </a:pPr>
            <a:r>
              <a:rPr lang="en-US" sz="1750" dirty="0">
                <a:solidFill>
                  <a:srgbClr val="DCD7E5"/>
                </a:solidFill>
                <a:latin typeface="Heebo" pitchFamily="34" charset="0"/>
                <a:ea typeface="Heebo" pitchFamily="34" charset="-122"/>
                <a:cs typeface="Heebo" pitchFamily="34" charset="-120"/>
              </a:rPr>
              <a:t> A user-friendly application that provides accurate and real-time weather information.</a:t>
            </a:r>
            <a:endParaRPr lang="en-US" sz="1750" dirty="0"/>
          </a:p>
        </p:txBody>
      </p:sp>
      <p:sp>
        <p:nvSpPr>
          <p:cNvPr id="7" name="Text 3"/>
          <p:cNvSpPr/>
          <p:nvPr/>
        </p:nvSpPr>
        <p:spPr>
          <a:xfrm>
            <a:off x="6675001" y="4095512"/>
            <a:ext cx="7122200" cy="710803"/>
          </a:xfrm>
          <a:prstGeom prst="rect">
            <a:avLst/>
          </a:prstGeom>
          <a:noFill/>
          <a:ln/>
        </p:spPr>
        <p:txBody>
          <a:bodyPr wrap="square" rtlCol="0" anchor="t"/>
          <a:lstStyle/>
          <a:p>
            <a:pPr algn="l" marL="342900" indent="-342900">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Key Features:</a:t>
            </a:r>
            <a:pPr algn="l" indent="0" marL="0">
              <a:lnSpc>
                <a:spcPts val="2799"/>
              </a:lnSpc>
              <a:buNone/>
            </a:pPr>
            <a:r>
              <a:rPr lang="en-US" sz="1750" dirty="0">
                <a:solidFill>
                  <a:srgbClr val="DCD7E5"/>
                </a:solidFill>
                <a:latin typeface="Heebo" pitchFamily="34" charset="0"/>
                <a:ea typeface="Heebo" pitchFamily="34" charset="-122"/>
                <a:cs typeface="Heebo" pitchFamily="34" charset="-120"/>
              </a:rPr>
              <a:t> Intuitive interface, customizable location settings, detailed forecasts, interactive maps for radar and satellite views.</a:t>
            </a:r>
            <a:endParaRPr lang="en-US" sz="1750" dirty="0"/>
          </a:p>
        </p:txBody>
      </p:sp>
      <p:sp>
        <p:nvSpPr>
          <p:cNvPr id="8" name="Text 4"/>
          <p:cNvSpPr/>
          <p:nvPr/>
        </p:nvSpPr>
        <p:spPr>
          <a:xfrm>
            <a:off x="6675001" y="4895136"/>
            <a:ext cx="7122200" cy="1066205"/>
          </a:xfrm>
          <a:prstGeom prst="rect">
            <a:avLst/>
          </a:prstGeom>
          <a:noFill/>
          <a:ln/>
        </p:spPr>
        <p:txBody>
          <a:bodyPr wrap="square" rtlCol="0" anchor="t"/>
          <a:lstStyle/>
          <a:p>
            <a:pPr algn="l" marL="342900" indent="-342900">
              <a:lnSpc>
                <a:spcPts val="2799"/>
              </a:lnSpc>
              <a:buSzPct val="100000"/>
              <a:buChar char="•"/>
            </a:pPr>
            <a:r>
              <a:rPr lang="en-US" sz="1750" b="1" dirty="0">
                <a:solidFill>
                  <a:srgbClr val="DCD7E5"/>
                </a:solidFill>
                <a:latin typeface="Heebo" pitchFamily="34" charset="0"/>
                <a:ea typeface="Heebo" pitchFamily="34" charset="-122"/>
                <a:cs typeface="Heebo" pitchFamily="34" charset="-120"/>
              </a:rPr>
              <a:t>Benefits:</a:t>
            </a:r>
            <a:pPr algn="l" indent="0" marL="0">
              <a:lnSpc>
                <a:spcPts val="2799"/>
              </a:lnSpc>
              <a:buNone/>
            </a:pPr>
            <a:r>
              <a:rPr lang="en-US" sz="1750" dirty="0">
                <a:solidFill>
                  <a:srgbClr val="DCD7E5"/>
                </a:solidFill>
                <a:latin typeface="Heebo" pitchFamily="34" charset="0"/>
                <a:ea typeface="Heebo" pitchFamily="34" charset="-122"/>
                <a:cs typeface="Heebo" pitchFamily="34" charset="-120"/>
              </a:rPr>
              <a:t> Empowers users to plan their activities effectively, stay informed about weather changes, and make informed decisions based on reliable meteorological data.</a:t>
            </a: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sp>
      <p:sp>
        <p:nvSpPr>
          <p:cNvPr id="6" name="Text 2"/>
          <p:cNvSpPr/>
          <p:nvPr/>
        </p:nvSpPr>
        <p:spPr>
          <a:xfrm>
            <a:off x="2685336" y="537210"/>
            <a:ext cx="7700248" cy="609124"/>
          </a:xfrm>
          <a:prstGeom prst="rect">
            <a:avLst/>
          </a:prstGeom>
          <a:noFill/>
          <a:ln/>
        </p:spPr>
        <p:txBody>
          <a:bodyPr wrap="none" rtlCol="0" anchor="t"/>
          <a:lstStyle/>
          <a:p>
            <a:pPr indent="0" marL="0">
              <a:lnSpc>
                <a:spcPts val="4797"/>
              </a:lnSpc>
              <a:buNone/>
            </a:pPr>
            <a:r>
              <a:rPr lang="en-US" sz="3837" dirty="0">
                <a:solidFill>
                  <a:srgbClr val="F2F0F4"/>
                </a:solidFill>
                <a:latin typeface="Montserrat" pitchFamily="34" charset="0"/>
                <a:ea typeface="Montserrat" pitchFamily="34" charset="-122"/>
                <a:cs typeface="Montserrat" pitchFamily="34" charset="-120"/>
              </a:rPr>
              <a:t>System Development Life Cycle</a:t>
            </a:r>
            <a:endParaRPr lang="en-US" sz="3837" dirty="0"/>
          </a:p>
        </p:txBody>
      </p:sp>
      <p:sp>
        <p:nvSpPr>
          <p:cNvPr id="7" name="Shape 3"/>
          <p:cNvSpPr/>
          <p:nvPr/>
        </p:nvSpPr>
        <p:spPr>
          <a:xfrm>
            <a:off x="2958227" y="1438632"/>
            <a:ext cx="38933" cy="6253758"/>
          </a:xfrm>
          <a:prstGeom prst="roundRect">
            <a:avLst>
              <a:gd name="adj" fmla="val 225322"/>
            </a:avLst>
          </a:prstGeom>
          <a:solidFill>
            <a:srgbClr val="552C86"/>
          </a:solidFill>
          <a:ln/>
        </p:spPr>
      </p:sp>
      <p:sp>
        <p:nvSpPr>
          <p:cNvPr id="8" name="Shape 4"/>
          <p:cNvSpPr/>
          <p:nvPr/>
        </p:nvSpPr>
        <p:spPr>
          <a:xfrm>
            <a:off x="3196888" y="1790640"/>
            <a:ext cx="682228" cy="38933"/>
          </a:xfrm>
          <a:prstGeom prst="roundRect">
            <a:avLst>
              <a:gd name="adj" fmla="val 225322"/>
            </a:avLst>
          </a:prstGeom>
          <a:solidFill>
            <a:srgbClr val="552C86"/>
          </a:solidFill>
          <a:ln/>
        </p:spPr>
      </p:sp>
      <p:sp>
        <p:nvSpPr>
          <p:cNvPr id="9" name="Shape 5"/>
          <p:cNvSpPr/>
          <p:nvPr/>
        </p:nvSpPr>
        <p:spPr>
          <a:xfrm>
            <a:off x="2758380" y="1590913"/>
            <a:ext cx="438507" cy="438507"/>
          </a:xfrm>
          <a:prstGeom prst="roundRect">
            <a:avLst>
              <a:gd name="adj" fmla="val 20005"/>
            </a:avLst>
          </a:prstGeom>
          <a:noFill/>
          <a:ln w="7620">
            <a:solidFill>
              <a:srgbClr val="552C86"/>
            </a:solidFill>
            <a:prstDash val="solid"/>
          </a:ln>
        </p:spPr>
      </p:sp>
      <p:sp>
        <p:nvSpPr>
          <p:cNvPr id="10" name="Text 6"/>
          <p:cNvSpPr/>
          <p:nvPr/>
        </p:nvSpPr>
        <p:spPr>
          <a:xfrm>
            <a:off x="2924830" y="1627346"/>
            <a:ext cx="105608" cy="365522"/>
          </a:xfrm>
          <a:prstGeom prst="rect">
            <a:avLst/>
          </a:prstGeom>
          <a:noFill/>
          <a:ln/>
        </p:spPr>
        <p:txBody>
          <a:bodyPr wrap="none" rtlCol="0" anchor="t"/>
          <a:lstStyle/>
          <a:p>
            <a:pPr algn="ctr" indent="0" marL="0">
              <a:lnSpc>
                <a:spcPts val="2878"/>
              </a:lnSpc>
              <a:buNone/>
            </a:pPr>
            <a:r>
              <a:rPr lang="en-US" sz="2302" dirty="0">
                <a:solidFill>
                  <a:srgbClr val="DCD7E5"/>
                </a:solidFill>
                <a:latin typeface="Montserrat" pitchFamily="34" charset="0"/>
                <a:ea typeface="Montserrat" pitchFamily="34" charset="-122"/>
                <a:cs typeface="Montserrat" pitchFamily="34" charset="-120"/>
              </a:rPr>
              <a:t>1</a:t>
            </a:r>
            <a:endParaRPr lang="en-US" sz="2302" dirty="0"/>
          </a:p>
        </p:txBody>
      </p:sp>
      <p:sp>
        <p:nvSpPr>
          <p:cNvPr id="11" name="Text 7"/>
          <p:cNvSpPr/>
          <p:nvPr/>
        </p:nvSpPr>
        <p:spPr>
          <a:xfrm>
            <a:off x="4049792" y="1633538"/>
            <a:ext cx="2436733" cy="304562"/>
          </a:xfrm>
          <a:prstGeom prst="rect">
            <a:avLst/>
          </a:prstGeom>
          <a:noFill/>
          <a:ln/>
        </p:spPr>
        <p:txBody>
          <a:bodyPr wrap="none" rtlCol="0" anchor="t"/>
          <a:lstStyle/>
          <a:p>
            <a:pPr algn="l" indent="0" marL="0">
              <a:lnSpc>
                <a:spcPts val="2398"/>
              </a:lnSpc>
              <a:buNone/>
            </a:pPr>
            <a:r>
              <a:rPr lang="en-US" sz="1919" dirty="0">
                <a:solidFill>
                  <a:srgbClr val="DCD7E5"/>
                </a:solidFill>
                <a:latin typeface="Montserrat" pitchFamily="34" charset="0"/>
                <a:ea typeface="Montserrat" pitchFamily="34" charset="-122"/>
                <a:cs typeface="Montserrat" pitchFamily="34" charset="-120"/>
              </a:rPr>
              <a:t>Planning</a:t>
            </a:r>
            <a:endParaRPr lang="en-US" sz="1919" dirty="0"/>
          </a:p>
        </p:txBody>
      </p:sp>
      <p:sp>
        <p:nvSpPr>
          <p:cNvPr id="12" name="Text 8"/>
          <p:cNvSpPr/>
          <p:nvPr/>
        </p:nvSpPr>
        <p:spPr>
          <a:xfrm>
            <a:off x="4049792" y="2055019"/>
            <a:ext cx="7895273" cy="935474"/>
          </a:xfrm>
          <a:prstGeom prst="rect">
            <a:avLst/>
          </a:prstGeom>
          <a:noFill/>
          <a:ln/>
        </p:spPr>
        <p:txBody>
          <a:bodyPr wrap="square" rtlCol="0" anchor="t"/>
          <a:lstStyle/>
          <a:p>
            <a:pPr algn="l" indent="0" marL="0">
              <a:lnSpc>
                <a:spcPts val="2456"/>
              </a:lnSpc>
              <a:buNone/>
            </a:pPr>
            <a:r>
              <a:rPr lang="en-US" sz="1535" dirty="0">
                <a:solidFill>
                  <a:srgbClr val="DCD7E5"/>
                </a:solidFill>
                <a:latin typeface="Heebo" pitchFamily="34" charset="0"/>
                <a:ea typeface="Heebo" pitchFamily="34" charset="-122"/>
                <a:cs typeface="Heebo" pitchFamily="34" charset="-120"/>
              </a:rPr>
              <a:t>The system development life cycle begins with the planning phase, where the project scope, objectives, timelines, and resources are defined. This stage involves assessing the feasibility of the project and creating a detailed roadmap for the development process.</a:t>
            </a:r>
            <a:endParaRPr lang="en-US" sz="1535" dirty="0"/>
          </a:p>
        </p:txBody>
      </p:sp>
      <p:sp>
        <p:nvSpPr>
          <p:cNvPr id="13" name="Shape 9"/>
          <p:cNvSpPr/>
          <p:nvPr/>
        </p:nvSpPr>
        <p:spPr>
          <a:xfrm>
            <a:off x="3196888" y="3732312"/>
            <a:ext cx="682228" cy="38933"/>
          </a:xfrm>
          <a:prstGeom prst="roundRect">
            <a:avLst>
              <a:gd name="adj" fmla="val 225322"/>
            </a:avLst>
          </a:prstGeom>
          <a:solidFill>
            <a:srgbClr val="552C86"/>
          </a:solidFill>
          <a:ln/>
        </p:spPr>
      </p:sp>
      <p:sp>
        <p:nvSpPr>
          <p:cNvPr id="14" name="Shape 10"/>
          <p:cNvSpPr/>
          <p:nvPr/>
        </p:nvSpPr>
        <p:spPr>
          <a:xfrm>
            <a:off x="2758380" y="3532584"/>
            <a:ext cx="438507" cy="438507"/>
          </a:xfrm>
          <a:prstGeom prst="roundRect">
            <a:avLst>
              <a:gd name="adj" fmla="val 20005"/>
            </a:avLst>
          </a:prstGeom>
          <a:noFill/>
          <a:ln w="7620">
            <a:solidFill>
              <a:srgbClr val="552C86"/>
            </a:solidFill>
            <a:prstDash val="solid"/>
          </a:ln>
        </p:spPr>
      </p:sp>
      <p:sp>
        <p:nvSpPr>
          <p:cNvPr id="15" name="Text 11"/>
          <p:cNvSpPr/>
          <p:nvPr/>
        </p:nvSpPr>
        <p:spPr>
          <a:xfrm>
            <a:off x="2894588" y="3569018"/>
            <a:ext cx="166092" cy="365522"/>
          </a:xfrm>
          <a:prstGeom prst="rect">
            <a:avLst/>
          </a:prstGeom>
          <a:noFill/>
          <a:ln/>
        </p:spPr>
        <p:txBody>
          <a:bodyPr wrap="none" rtlCol="0" anchor="t"/>
          <a:lstStyle/>
          <a:p>
            <a:pPr algn="ctr" indent="0" marL="0">
              <a:lnSpc>
                <a:spcPts val="2878"/>
              </a:lnSpc>
              <a:buNone/>
            </a:pPr>
            <a:r>
              <a:rPr lang="en-US" sz="2302" dirty="0">
                <a:solidFill>
                  <a:srgbClr val="DCD7E5"/>
                </a:solidFill>
                <a:latin typeface="Montserrat" pitchFamily="34" charset="0"/>
                <a:ea typeface="Montserrat" pitchFamily="34" charset="-122"/>
                <a:cs typeface="Montserrat" pitchFamily="34" charset="-120"/>
              </a:rPr>
              <a:t>2</a:t>
            </a:r>
            <a:endParaRPr lang="en-US" sz="2302" dirty="0"/>
          </a:p>
        </p:txBody>
      </p:sp>
      <p:sp>
        <p:nvSpPr>
          <p:cNvPr id="16" name="Text 12"/>
          <p:cNvSpPr/>
          <p:nvPr/>
        </p:nvSpPr>
        <p:spPr>
          <a:xfrm>
            <a:off x="4049792" y="3575209"/>
            <a:ext cx="2448044" cy="304562"/>
          </a:xfrm>
          <a:prstGeom prst="rect">
            <a:avLst/>
          </a:prstGeom>
          <a:noFill/>
          <a:ln/>
        </p:spPr>
        <p:txBody>
          <a:bodyPr wrap="none" rtlCol="0" anchor="t"/>
          <a:lstStyle/>
          <a:p>
            <a:pPr algn="l" indent="0" marL="0">
              <a:lnSpc>
                <a:spcPts val="2398"/>
              </a:lnSpc>
              <a:buNone/>
            </a:pPr>
            <a:r>
              <a:rPr lang="en-US" sz="1919" dirty="0">
                <a:solidFill>
                  <a:srgbClr val="DCD7E5"/>
                </a:solidFill>
                <a:latin typeface="Montserrat" pitchFamily="34" charset="0"/>
                <a:ea typeface="Montserrat" pitchFamily="34" charset="-122"/>
                <a:cs typeface="Montserrat" pitchFamily="34" charset="-120"/>
              </a:rPr>
              <a:t>Analysis and Design</a:t>
            </a:r>
            <a:endParaRPr lang="en-US" sz="1919" dirty="0"/>
          </a:p>
        </p:txBody>
      </p:sp>
      <p:sp>
        <p:nvSpPr>
          <p:cNvPr id="17" name="Text 13"/>
          <p:cNvSpPr/>
          <p:nvPr/>
        </p:nvSpPr>
        <p:spPr>
          <a:xfrm>
            <a:off x="4049792" y="3996690"/>
            <a:ext cx="7895273" cy="1247299"/>
          </a:xfrm>
          <a:prstGeom prst="rect">
            <a:avLst/>
          </a:prstGeom>
          <a:noFill/>
          <a:ln/>
        </p:spPr>
        <p:txBody>
          <a:bodyPr wrap="square" rtlCol="0" anchor="t"/>
          <a:lstStyle/>
          <a:p>
            <a:pPr algn="l" indent="0" marL="0">
              <a:lnSpc>
                <a:spcPts val="2456"/>
              </a:lnSpc>
              <a:buNone/>
            </a:pPr>
            <a:r>
              <a:rPr lang="en-US" sz="1535" dirty="0">
                <a:solidFill>
                  <a:srgbClr val="DCD7E5"/>
                </a:solidFill>
                <a:latin typeface="Heebo" pitchFamily="34" charset="0"/>
                <a:ea typeface="Heebo" pitchFamily="34" charset="-122"/>
                <a:cs typeface="Heebo" pitchFamily="34" charset="-120"/>
              </a:rPr>
              <a:t>Once the planning phase is complete, the next step is the analysis and design phase. During this stage, the requirements of the system are thoroughly analyzed, and a comprehensive design is formulated to address those requirements. This phase involves creating models and prototypes to visualize the system's structure and functionality.</a:t>
            </a:r>
            <a:endParaRPr lang="en-US" sz="1535" dirty="0"/>
          </a:p>
        </p:txBody>
      </p:sp>
      <p:sp>
        <p:nvSpPr>
          <p:cNvPr id="18" name="Shape 14"/>
          <p:cNvSpPr/>
          <p:nvPr/>
        </p:nvSpPr>
        <p:spPr>
          <a:xfrm>
            <a:off x="3196888" y="5985808"/>
            <a:ext cx="682228" cy="38933"/>
          </a:xfrm>
          <a:prstGeom prst="roundRect">
            <a:avLst>
              <a:gd name="adj" fmla="val 225322"/>
            </a:avLst>
          </a:prstGeom>
          <a:solidFill>
            <a:srgbClr val="552C86"/>
          </a:solidFill>
          <a:ln/>
        </p:spPr>
      </p:sp>
      <p:sp>
        <p:nvSpPr>
          <p:cNvPr id="19" name="Shape 15"/>
          <p:cNvSpPr/>
          <p:nvPr/>
        </p:nvSpPr>
        <p:spPr>
          <a:xfrm>
            <a:off x="2758380" y="5786080"/>
            <a:ext cx="438507" cy="438507"/>
          </a:xfrm>
          <a:prstGeom prst="roundRect">
            <a:avLst>
              <a:gd name="adj" fmla="val 20005"/>
            </a:avLst>
          </a:prstGeom>
          <a:noFill/>
          <a:ln w="7620">
            <a:solidFill>
              <a:srgbClr val="552C86"/>
            </a:solidFill>
            <a:prstDash val="solid"/>
          </a:ln>
        </p:spPr>
      </p:sp>
      <p:sp>
        <p:nvSpPr>
          <p:cNvPr id="20" name="Text 16"/>
          <p:cNvSpPr/>
          <p:nvPr/>
        </p:nvSpPr>
        <p:spPr>
          <a:xfrm>
            <a:off x="2895183" y="5822513"/>
            <a:ext cx="164902" cy="365522"/>
          </a:xfrm>
          <a:prstGeom prst="rect">
            <a:avLst/>
          </a:prstGeom>
          <a:noFill/>
          <a:ln/>
        </p:spPr>
        <p:txBody>
          <a:bodyPr wrap="none" rtlCol="0" anchor="t"/>
          <a:lstStyle/>
          <a:p>
            <a:pPr algn="ctr" indent="0" marL="0">
              <a:lnSpc>
                <a:spcPts val="2878"/>
              </a:lnSpc>
              <a:buNone/>
            </a:pPr>
            <a:r>
              <a:rPr lang="en-US" sz="2302" dirty="0">
                <a:solidFill>
                  <a:srgbClr val="DCD7E5"/>
                </a:solidFill>
                <a:latin typeface="Montserrat" pitchFamily="34" charset="0"/>
                <a:ea typeface="Montserrat" pitchFamily="34" charset="-122"/>
                <a:cs typeface="Montserrat" pitchFamily="34" charset="-120"/>
              </a:rPr>
              <a:t>3</a:t>
            </a:r>
            <a:endParaRPr lang="en-US" sz="2302" dirty="0"/>
          </a:p>
        </p:txBody>
      </p:sp>
      <p:sp>
        <p:nvSpPr>
          <p:cNvPr id="21" name="Text 17"/>
          <p:cNvSpPr/>
          <p:nvPr/>
        </p:nvSpPr>
        <p:spPr>
          <a:xfrm>
            <a:off x="4049792" y="5828705"/>
            <a:ext cx="3163729" cy="304562"/>
          </a:xfrm>
          <a:prstGeom prst="rect">
            <a:avLst/>
          </a:prstGeom>
          <a:noFill/>
          <a:ln/>
        </p:spPr>
        <p:txBody>
          <a:bodyPr wrap="none" rtlCol="0" anchor="t"/>
          <a:lstStyle/>
          <a:p>
            <a:pPr algn="l" indent="0" marL="0">
              <a:lnSpc>
                <a:spcPts val="2398"/>
              </a:lnSpc>
              <a:buNone/>
            </a:pPr>
            <a:r>
              <a:rPr lang="en-US" sz="1919" dirty="0">
                <a:solidFill>
                  <a:srgbClr val="DCD7E5"/>
                </a:solidFill>
                <a:latin typeface="Montserrat" pitchFamily="34" charset="0"/>
                <a:ea typeface="Montserrat" pitchFamily="34" charset="-122"/>
                <a:cs typeface="Montserrat" pitchFamily="34" charset="-120"/>
              </a:rPr>
              <a:t>Development and Testing</a:t>
            </a:r>
            <a:endParaRPr lang="en-US" sz="1919" dirty="0"/>
          </a:p>
        </p:txBody>
      </p:sp>
      <p:sp>
        <p:nvSpPr>
          <p:cNvPr id="22" name="Text 18"/>
          <p:cNvSpPr/>
          <p:nvPr/>
        </p:nvSpPr>
        <p:spPr>
          <a:xfrm>
            <a:off x="4049792" y="6250186"/>
            <a:ext cx="7895273" cy="1247299"/>
          </a:xfrm>
          <a:prstGeom prst="rect">
            <a:avLst/>
          </a:prstGeom>
          <a:noFill/>
          <a:ln/>
        </p:spPr>
        <p:txBody>
          <a:bodyPr wrap="square" rtlCol="0" anchor="t"/>
          <a:lstStyle/>
          <a:p>
            <a:pPr algn="l" indent="0" marL="0">
              <a:lnSpc>
                <a:spcPts val="2456"/>
              </a:lnSpc>
              <a:buNone/>
            </a:pPr>
            <a:r>
              <a:rPr lang="en-US" sz="1535" dirty="0">
                <a:solidFill>
                  <a:srgbClr val="DCD7E5"/>
                </a:solidFill>
                <a:latin typeface="Heebo" pitchFamily="34" charset="0"/>
                <a:ea typeface="Heebo" pitchFamily="34" charset="-122"/>
                <a:cs typeface="Heebo" pitchFamily="34" charset="-120"/>
              </a:rPr>
              <a:t>Following the analysis and design phase, the actual development of the system takes place. This involves coding, testing, and debugging the software or application to ensure it meets the specified requirements and functions as intended. Rigorous testing is conducted to identify and rectify any defects or issues.</a:t>
            </a:r>
            <a:endParaRPr lang="en-US" sz="1535"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1340584"/>
          </a:xfrm>
          <a:prstGeom prst="rect">
            <a:avLst/>
          </a:prstGeom>
          <a:solidFill>
            <a:srgbClr val="0D0A2C">
              <a:alpha val="75000"/>
            </a:srgbClr>
          </a:solidFill>
          <a:ln/>
        </p:spPr>
      </p:sp>
      <p:sp>
        <p:nvSpPr>
          <p:cNvPr id="4" name="Text 1"/>
          <p:cNvSpPr/>
          <p:nvPr/>
        </p:nvSpPr>
        <p:spPr>
          <a:xfrm>
            <a:off x="3621167" y="427673"/>
            <a:ext cx="3906441" cy="486013"/>
          </a:xfrm>
          <a:prstGeom prst="rect">
            <a:avLst/>
          </a:prstGeom>
          <a:noFill/>
          <a:ln/>
        </p:spPr>
        <p:txBody>
          <a:bodyPr wrap="none" rtlCol="0" anchor="t"/>
          <a:lstStyle/>
          <a:p>
            <a:pPr indent="0" marL="0">
              <a:lnSpc>
                <a:spcPts val="3827"/>
              </a:lnSpc>
              <a:buNone/>
            </a:pPr>
            <a:r>
              <a:rPr lang="en-US" sz="3062" dirty="0">
                <a:solidFill>
                  <a:srgbClr val="F2F0F4"/>
                </a:solidFill>
                <a:latin typeface="Montserrat" pitchFamily="34" charset="0"/>
                <a:ea typeface="Montserrat" pitchFamily="34" charset="-122"/>
                <a:cs typeface="Montserrat" pitchFamily="34" charset="-120"/>
              </a:rPr>
              <a:t>Analysis and Design</a:t>
            </a:r>
            <a:endParaRPr lang="en-US" sz="3062" dirty="0"/>
          </a:p>
        </p:txBody>
      </p:sp>
      <p:sp>
        <p:nvSpPr>
          <p:cNvPr id="5" name="Text 2"/>
          <p:cNvSpPr/>
          <p:nvPr/>
        </p:nvSpPr>
        <p:spPr>
          <a:xfrm>
            <a:off x="3621167" y="1224677"/>
            <a:ext cx="7388066" cy="994886"/>
          </a:xfrm>
          <a:prstGeom prst="rect">
            <a:avLst/>
          </a:prstGeom>
          <a:noFill/>
          <a:ln/>
        </p:spPr>
        <p:txBody>
          <a:bodyPr wrap="square" rtlCol="0" anchor="t"/>
          <a:lstStyle/>
          <a:p>
            <a:pPr indent="0" marL="0">
              <a:lnSpc>
                <a:spcPts val="1960"/>
              </a:lnSpc>
              <a:buNone/>
            </a:pPr>
            <a:r>
              <a:rPr lang="en-US" sz="1225" dirty="0">
                <a:solidFill>
                  <a:srgbClr val="DCD7E5"/>
                </a:solidFill>
                <a:latin typeface="Heebo" pitchFamily="34" charset="0"/>
                <a:ea typeface="Heebo" pitchFamily="34" charset="-122"/>
                <a:cs typeface="Heebo" pitchFamily="34" charset="-120"/>
              </a:rPr>
              <a:t>The analysis and design phase is a crucial step in developing a weather app. During this phase, the requirements and functionality of the app are thoroughly examined and a design plan is created. This involves identifying the key features, user interface design, data structures, and algorithms required for the app.</a:t>
            </a:r>
            <a:endParaRPr lang="en-US" sz="1225" dirty="0"/>
          </a:p>
        </p:txBody>
      </p:sp>
      <p:sp>
        <p:nvSpPr>
          <p:cNvPr id="6" name="Text 3"/>
          <p:cNvSpPr/>
          <p:nvPr/>
        </p:nvSpPr>
        <p:spPr>
          <a:xfrm>
            <a:off x="3870008" y="2394466"/>
            <a:ext cx="7139226" cy="248722"/>
          </a:xfrm>
          <a:prstGeom prst="rect">
            <a:avLst/>
          </a:prstGeom>
          <a:noFill/>
          <a:ln/>
        </p:spPr>
        <p:txBody>
          <a:bodyPr wrap="none" rtlCol="0" anchor="t"/>
          <a:lstStyle/>
          <a:p>
            <a:pPr algn="l" marL="342900" indent="-342900">
              <a:lnSpc>
                <a:spcPts val="1960"/>
              </a:lnSpc>
              <a:buSzPct val="100000"/>
              <a:buFont typeface="+mj-lt"/>
              <a:buAutoNum type="arabicPeriod" startAt="1"/>
            </a:pPr>
            <a:r>
              <a:rPr lang="en-US" sz="1225" dirty="0">
                <a:solidFill>
                  <a:srgbClr val="DCD7E5"/>
                </a:solidFill>
                <a:latin typeface="Heebo" pitchFamily="34" charset="0"/>
                <a:ea typeface="Heebo" pitchFamily="34" charset="-122"/>
                <a:cs typeface="Heebo" pitchFamily="34" charset="-120"/>
              </a:rPr>
              <a:t>Analysis Phase:</a:t>
            </a:r>
            <a:endParaRPr lang="en-US" sz="1225" dirty="0"/>
          </a:p>
        </p:txBody>
      </p:sp>
      <p:sp>
        <p:nvSpPr>
          <p:cNvPr id="7" name="Text 4"/>
          <p:cNvSpPr/>
          <p:nvPr/>
        </p:nvSpPr>
        <p:spPr>
          <a:xfrm>
            <a:off x="3870008" y="2705338"/>
            <a:ext cx="7139226" cy="248722"/>
          </a:xfrm>
          <a:prstGeom prst="rect">
            <a:avLst/>
          </a:prstGeom>
          <a:noFill/>
          <a:ln/>
        </p:spPr>
        <p:txBody>
          <a:bodyPr wrap="none" rtlCol="0" anchor="t"/>
          <a:lstStyle/>
          <a:p>
            <a:pPr algn="l" marL="342900" indent="-342900">
              <a:lnSpc>
                <a:spcPts val="1960"/>
              </a:lnSpc>
              <a:buSzPct val="100000"/>
              <a:buFont typeface="+mj-lt"/>
              <a:buAutoNum type="arabicPeriod" startAt="2"/>
            </a:pPr>
            <a:r>
              <a:rPr lang="en-US" sz="1225" b="1" dirty="0">
                <a:solidFill>
                  <a:srgbClr val="DCD7E5"/>
                </a:solidFill>
                <a:latin typeface="Heebo" pitchFamily="34" charset="0"/>
                <a:ea typeface="Heebo" pitchFamily="34" charset="-122"/>
                <a:cs typeface="Heebo" pitchFamily="34" charset="-120"/>
              </a:rPr>
              <a:t>Identify Requirements:</a:t>
            </a:r>
            <a:endParaRPr lang="en-US" sz="1225" dirty="0"/>
          </a:p>
        </p:txBody>
      </p:sp>
      <p:sp>
        <p:nvSpPr>
          <p:cNvPr id="8" name="Text 5"/>
          <p:cNvSpPr/>
          <p:nvPr/>
        </p:nvSpPr>
        <p:spPr>
          <a:xfrm>
            <a:off x="4118729" y="3128963"/>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DCD7E5"/>
                </a:solidFill>
                <a:latin typeface="Heebo" pitchFamily="34" charset="0"/>
                <a:ea typeface="Heebo" pitchFamily="34" charset="-122"/>
                <a:cs typeface="Heebo" pitchFamily="34" charset="-120"/>
              </a:rPr>
              <a:t>Functional requirements like current weather, forecasts, alerts, etc.</a:t>
            </a:r>
            <a:endParaRPr lang="en-US" sz="1225" dirty="0"/>
          </a:p>
        </p:txBody>
      </p:sp>
      <p:sp>
        <p:nvSpPr>
          <p:cNvPr id="9" name="Text 6"/>
          <p:cNvSpPr/>
          <p:nvPr/>
        </p:nvSpPr>
        <p:spPr>
          <a:xfrm>
            <a:off x="4118729" y="3439835"/>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DCD7E5"/>
                </a:solidFill>
                <a:latin typeface="Heebo" pitchFamily="34" charset="0"/>
                <a:ea typeface="Heebo" pitchFamily="34" charset="-122"/>
                <a:cs typeface="Heebo" pitchFamily="34" charset="-120"/>
              </a:rPr>
              <a:t>Non-functional requirements such as performance, usability, and scalability.</a:t>
            </a:r>
            <a:endParaRPr lang="en-US" sz="1225" dirty="0"/>
          </a:p>
        </p:txBody>
      </p:sp>
      <p:sp>
        <p:nvSpPr>
          <p:cNvPr id="10" name="Text 7"/>
          <p:cNvSpPr/>
          <p:nvPr/>
        </p:nvSpPr>
        <p:spPr>
          <a:xfrm>
            <a:off x="3870008" y="3750707"/>
            <a:ext cx="7139226" cy="248722"/>
          </a:xfrm>
          <a:prstGeom prst="rect">
            <a:avLst/>
          </a:prstGeom>
          <a:noFill/>
          <a:ln/>
        </p:spPr>
        <p:txBody>
          <a:bodyPr wrap="none" rtlCol="0" anchor="t"/>
          <a:lstStyle/>
          <a:p>
            <a:pPr algn="l" marL="342900" indent="-342900">
              <a:lnSpc>
                <a:spcPts val="1960"/>
              </a:lnSpc>
              <a:buSzPct val="100000"/>
              <a:buFont typeface="+mj-lt"/>
              <a:buAutoNum type="arabicPeriod" startAt="3"/>
            </a:pPr>
            <a:r>
              <a:rPr lang="en-US" sz="1225" b="1" dirty="0">
                <a:solidFill>
                  <a:srgbClr val="DCD7E5"/>
                </a:solidFill>
                <a:latin typeface="Heebo" pitchFamily="34" charset="0"/>
                <a:ea typeface="Heebo" pitchFamily="34" charset="-122"/>
                <a:cs typeface="Heebo" pitchFamily="34" charset="-120"/>
              </a:rPr>
              <a:t>Research:</a:t>
            </a:r>
            <a:endParaRPr lang="en-US" sz="1225" dirty="0"/>
          </a:p>
        </p:txBody>
      </p:sp>
      <p:sp>
        <p:nvSpPr>
          <p:cNvPr id="11" name="Text 8"/>
          <p:cNvSpPr/>
          <p:nvPr/>
        </p:nvSpPr>
        <p:spPr>
          <a:xfrm>
            <a:off x="4118729" y="4061579"/>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DCD7E5"/>
                </a:solidFill>
                <a:latin typeface="Heebo" pitchFamily="34" charset="0"/>
                <a:ea typeface="Heebo" pitchFamily="34" charset="-122"/>
                <a:cs typeface="Heebo" pitchFamily="34" charset="-120"/>
              </a:rPr>
              <a:t>Study existing weather apps to understand common features and user expectations.</a:t>
            </a:r>
            <a:endParaRPr lang="en-US" sz="1225" dirty="0"/>
          </a:p>
        </p:txBody>
      </p:sp>
      <p:sp>
        <p:nvSpPr>
          <p:cNvPr id="12" name="Text 9"/>
          <p:cNvSpPr/>
          <p:nvPr/>
        </p:nvSpPr>
        <p:spPr>
          <a:xfrm>
            <a:off x="4118729" y="4372451"/>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DCD7E5"/>
                </a:solidFill>
                <a:latin typeface="Heebo" pitchFamily="34" charset="0"/>
                <a:ea typeface="Heebo" pitchFamily="34" charset="-122"/>
                <a:cs typeface="Heebo" pitchFamily="34" charset="-120"/>
              </a:rPr>
              <a:t>Gather data on user demographics and preferences.</a:t>
            </a:r>
            <a:endParaRPr lang="en-US" sz="1225" dirty="0"/>
          </a:p>
        </p:txBody>
      </p:sp>
      <p:sp>
        <p:nvSpPr>
          <p:cNvPr id="13" name="Text 10"/>
          <p:cNvSpPr/>
          <p:nvPr/>
        </p:nvSpPr>
        <p:spPr>
          <a:xfrm>
            <a:off x="3870008" y="4683323"/>
            <a:ext cx="7139226" cy="248722"/>
          </a:xfrm>
          <a:prstGeom prst="rect">
            <a:avLst/>
          </a:prstGeom>
          <a:noFill/>
          <a:ln/>
        </p:spPr>
        <p:txBody>
          <a:bodyPr wrap="none" rtlCol="0" anchor="t"/>
          <a:lstStyle/>
          <a:p>
            <a:pPr algn="l" marL="342900" indent="-342900">
              <a:lnSpc>
                <a:spcPts val="1960"/>
              </a:lnSpc>
              <a:buSzPct val="100000"/>
              <a:buFont typeface="+mj-lt"/>
              <a:buAutoNum type="arabicPeriod" startAt="4"/>
            </a:pPr>
            <a:r>
              <a:rPr lang="en-US" sz="1225" b="1" dirty="0">
                <a:solidFill>
                  <a:srgbClr val="DCD7E5"/>
                </a:solidFill>
                <a:latin typeface="Heebo" pitchFamily="34" charset="0"/>
                <a:ea typeface="Heebo" pitchFamily="34" charset="-122"/>
                <a:cs typeface="Heebo" pitchFamily="34" charset="-120"/>
              </a:rPr>
              <a:t>Define Scope:</a:t>
            </a:r>
            <a:endParaRPr lang="en-US" sz="1225" dirty="0"/>
          </a:p>
        </p:txBody>
      </p:sp>
      <p:sp>
        <p:nvSpPr>
          <p:cNvPr id="14" name="Text 11"/>
          <p:cNvSpPr/>
          <p:nvPr/>
        </p:nvSpPr>
        <p:spPr>
          <a:xfrm>
            <a:off x="4118729" y="4994196"/>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DCD7E5"/>
                </a:solidFill>
                <a:latin typeface="Heebo" pitchFamily="34" charset="0"/>
                <a:ea typeface="Heebo" pitchFamily="34" charset="-122"/>
                <a:cs typeface="Heebo" pitchFamily="34" charset="-120"/>
              </a:rPr>
              <a:t>Decide on the features and functionalities to include in the first version of the app.</a:t>
            </a:r>
            <a:endParaRPr lang="en-US" sz="1225" dirty="0"/>
          </a:p>
        </p:txBody>
      </p:sp>
      <p:sp>
        <p:nvSpPr>
          <p:cNvPr id="15" name="Text 12"/>
          <p:cNvSpPr/>
          <p:nvPr/>
        </p:nvSpPr>
        <p:spPr>
          <a:xfrm>
            <a:off x="3621167" y="5476161"/>
            <a:ext cx="2333030" cy="291703"/>
          </a:xfrm>
          <a:prstGeom prst="rect">
            <a:avLst/>
          </a:prstGeom>
          <a:noFill/>
          <a:ln/>
        </p:spPr>
        <p:txBody>
          <a:bodyPr wrap="none" rtlCol="0" anchor="t"/>
          <a:lstStyle/>
          <a:p>
            <a:pPr algn="l" indent="0" marL="0">
              <a:lnSpc>
                <a:spcPts val="2296"/>
              </a:lnSpc>
              <a:buNone/>
            </a:pPr>
            <a:r>
              <a:rPr lang="en-US" sz="1837" dirty="0">
                <a:solidFill>
                  <a:srgbClr val="F2F0F4"/>
                </a:solidFill>
                <a:latin typeface="Montserrat" pitchFamily="34" charset="0"/>
                <a:ea typeface="Montserrat" pitchFamily="34" charset="-122"/>
                <a:cs typeface="Montserrat" pitchFamily="34" charset="-120"/>
              </a:rPr>
              <a:t>Design Phase:</a:t>
            </a:r>
            <a:endParaRPr lang="en-US" sz="1837" dirty="0"/>
          </a:p>
        </p:txBody>
      </p:sp>
      <p:sp>
        <p:nvSpPr>
          <p:cNvPr id="16" name="Text 13"/>
          <p:cNvSpPr/>
          <p:nvPr/>
        </p:nvSpPr>
        <p:spPr>
          <a:xfrm>
            <a:off x="3870008" y="6001107"/>
            <a:ext cx="7139226" cy="248722"/>
          </a:xfrm>
          <a:prstGeom prst="rect">
            <a:avLst/>
          </a:prstGeom>
          <a:noFill/>
          <a:ln/>
        </p:spPr>
        <p:txBody>
          <a:bodyPr wrap="none" rtlCol="0" anchor="t"/>
          <a:lstStyle/>
          <a:p>
            <a:pPr algn="l" marL="342900" indent="-342900">
              <a:lnSpc>
                <a:spcPts val="1960"/>
              </a:lnSpc>
              <a:buSzPct val="100000"/>
              <a:buFont typeface="+mj-lt"/>
              <a:buAutoNum type="arabicPeriod" startAt="1"/>
            </a:pPr>
            <a:r>
              <a:rPr lang="en-US" sz="1225" b="1" dirty="0">
                <a:solidFill>
                  <a:srgbClr val="DCD7E5"/>
                </a:solidFill>
                <a:latin typeface="Heebo" pitchFamily="34" charset="0"/>
                <a:ea typeface="Heebo" pitchFamily="34" charset="-122"/>
                <a:cs typeface="Heebo" pitchFamily="34" charset="-120"/>
              </a:rPr>
              <a:t>User Interface (UI) Design:</a:t>
            </a:r>
            <a:endParaRPr lang="en-US" sz="1225" dirty="0"/>
          </a:p>
        </p:txBody>
      </p:sp>
      <p:sp>
        <p:nvSpPr>
          <p:cNvPr id="17" name="Text 14"/>
          <p:cNvSpPr/>
          <p:nvPr/>
        </p:nvSpPr>
        <p:spPr>
          <a:xfrm>
            <a:off x="4118729" y="6311979"/>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DCD7E5"/>
                </a:solidFill>
                <a:latin typeface="Heebo" pitchFamily="34" charset="0"/>
                <a:ea typeface="Heebo" pitchFamily="34" charset="-122"/>
                <a:cs typeface="Heebo" pitchFamily="34" charset="-120"/>
              </a:rPr>
              <a:t>Sketch wireframes for the app’s layout.</a:t>
            </a:r>
            <a:endParaRPr lang="en-US" sz="1225" dirty="0"/>
          </a:p>
        </p:txBody>
      </p:sp>
      <p:sp>
        <p:nvSpPr>
          <p:cNvPr id="18" name="Text 15"/>
          <p:cNvSpPr/>
          <p:nvPr/>
        </p:nvSpPr>
        <p:spPr>
          <a:xfrm>
            <a:off x="4118729" y="6622852"/>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DCD7E5"/>
                </a:solidFill>
                <a:latin typeface="Heebo" pitchFamily="34" charset="0"/>
                <a:ea typeface="Heebo" pitchFamily="34" charset="-122"/>
                <a:cs typeface="Heebo" pitchFamily="34" charset="-120"/>
              </a:rPr>
              <a:t>Create high-fidelity mockups with a focus on a clean and intuitive interface.</a:t>
            </a:r>
            <a:endParaRPr lang="en-US" sz="1225" dirty="0"/>
          </a:p>
        </p:txBody>
      </p:sp>
      <p:sp>
        <p:nvSpPr>
          <p:cNvPr id="19" name="Text 16"/>
          <p:cNvSpPr/>
          <p:nvPr/>
        </p:nvSpPr>
        <p:spPr>
          <a:xfrm>
            <a:off x="3870008" y="6933724"/>
            <a:ext cx="7139226" cy="248722"/>
          </a:xfrm>
          <a:prstGeom prst="rect">
            <a:avLst/>
          </a:prstGeom>
          <a:noFill/>
          <a:ln/>
        </p:spPr>
        <p:txBody>
          <a:bodyPr wrap="none" rtlCol="0" anchor="t"/>
          <a:lstStyle/>
          <a:p>
            <a:pPr algn="l" marL="342900" indent="-342900">
              <a:lnSpc>
                <a:spcPts val="1960"/>
              </a:lnSpc>
              <a:buSzPct val="100000"/>
              <a:buFont typeface="+mj-lt"/>
              <a:buAutoNum type="arabicPeriod" startAt="2"/>
            </a:pPr>
            <a:r>
              <a:rPr lang="en-US" sz="1225" b="1" dirty="0">
                <a:solidFill>
                  <a:srgbClr val="DCD7E5"/>
                </a:solidFill>
                <a:latin typeface="Heebo" pitchFamily="34" charset="0"/>
                <a:ea typeface="Heebo" pitchFamily="34" charset="-122"/>
                <a:cs typeface="Heebo" pitchFamily="34" charset="-120"/>
              </a:rPr>
              <a:t>User Experience (UX) Design:</a:t>
            </a:r>
            <a:endParaRPr lang="en-US" sz="1225" dirty="0"/>
          </a:p>
        </p:txBody>
      </p:sp>
      <p:sp>
        <p:nvSpPr>
          <p:cNvPr id="20" name="Text 17"/>
          <p:cNvSpPr/>
          <p:nvPr/>
        </p:nvSpPr>
        <p:spPr>
          <a:xfrm>
            <a:off x="4118729" y="7244596"/>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DCD7E5"/>
                </a:solidFill>
                <a:latin typeface="Heebo" pitchFamily="34" charset="0"/>
                <a:ea typeface="Heebo" pitchFamily="34" charset="-122"/>
                <a:cs typeface="Heebo" pitchFamily="34" charset="-120"/>
              </a:rPr>
              <a:t>Map out the user journey for various tasks within the app.</a:t>
            </a:r>
            <a:endParaRPr lang="en-US" sz="1225" dirty="0"/>
          </a:p>
        </p:txBody>
      </p:sp>
      <p:sp>
        <p:nvSpPr>
          <p:cNvPr id="21" name="Text 18"/>
          <p:cNvSpPr/>
          <p:nvPr/>
        </p:nvSpPr>
        <p:spPr>
          <a:xfrm>
            <a:off x="4118729" y="7555468"/>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DCD7E5"/>
                </a:solidFill>
                <a:latin typeface="Heebo" pitchFamily="34" charset="0"/>
                <a:ea typeface="Heebo" pitchFamily="34" charset="-122"/>
                <a:cs typeface="Heebo" pitchFamily="34" charset="-120"/>
              </a:rPr>
              <a:t>Ensure the navigation is logical and that information is easily accessible.</a:t>
            </a:r>
            <a:endParaRPr lang="en-US" sz="1225" dirty="0"/>
          </a:p>
        </p:txBody>
      </p:sp>
      <p:sp>
        <p:nvSpPr>
          <p:cNvPr id="22" name="Text 19"/>
          <p:cNvSpPr/>
          <p:nvPr/>
        </p:nvSpPr>
        <p:spPr>
          <a:xfrm>
            <a:off x="3870008" y="7866340"/>
            <a:ext cx="7139226" cy="248722"/>
          </a:xfrm>
          <a:prstGeom prst="rect">
            <a:avLst/>
          </a:prstGeom>
          <a:noFill/>
          <a:ln/>
        </p:spPr>
        <p:txBody>
          <a:bodyPr wrap="none" rtlCol="0" anchor="t"/>
          <a:lstStyle/>
          <a:p>
            <a:pPr algn="l" marL="342900" indent="-342900">
              <a:lnSpc>
                <a:spcPts val="1960"/>
              </a:lnSpc>
              <a:buSzPct val="100000"/>
              <a:buFont typeface="+mj-lt"/>
              <a:buAutoNum type="arabicPeriod" startAt="3"/>
            </a:pPr>
            <a:r>
              <a:rPr lang="en-US" sz="1225" b="1" dirty="0">
                <a:solidFill>
                  <a:srgbClr val="DCD7E5"/>
                </a:solidFill>
                <a:latin typeface="Heebo" pitchFamily="34" charset="0"/>
                <a:ea typeface="Heebo" pitchFamily="34" charset="-122"/>
                <a:cs typeface="Heebo" pitchFamily="34" charset="-120"/>
              </a:rPr>
              <a:t>Technical Architecture:</a:t>
            </a:r>
            <a:endParaRPr lang="en-US" sz="1225" dirty="0"/>
          </a:p>
        </p:txBody>
      </p:sp>
      <p:sp>
        <p:nvSpPr>
          <p:cNvPr id="23" name="Text 20"/>
          <p:cNvSpPr/>
          <p:nvPr/>
        </p:nvSpPr>
        <p:spPr>
          <a:xfrm>
            <a:off x="4118729" y="8177212"/>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DCD7E5"/>
                </a:solidFill>
                <a:latin typeface="Heebo" pitchFamily="34" charset="0"/>
                <a:ea typeface="Heebo" pitchFamily="34" charset="-122"/>
                <a:cs typeface="Heebo" pitchFamily="34" charset="-120"/>
              </a:rPr>
              <a:t>Choose the tech stack, including front-end and back-end technologies.</a:t>
            </a:r>
            <a:endParaRPr lang="en-US" sz="1225" dirty="0"/>
          </a:p>
        </p:txBody>
      </p:sp>
      <p:sp>
        <p:nvSpPr>
          <p:cNvPr id="24" name="Text 21"/>
          <p:cNvSpPr/>
          <p:nvPr/>
        </p:nvSpPr>
        <p:spPr>
          <a:xfrm>
            <a:off x="4118729" y="8488085"/>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DCD7E5"/>
                </a:solidFill>
                <a:latin typeface="Heebo" pitchFamily="34" charset="0"/>
                <a:ea typeface="Heebo" pitchFamily="34" charset="-122"/>
                <a:cs typeface="Heebo" pitchFamily="34" charset="-120"/>
              </a:rPr>
              <a:t>Plan the app’s architecture for maintainability and future scalability.</a:t>
            </a:r>
            <a:endParaRPr lang="en-US" sz="1225" dirty="0"/>
          </a:p>
        </p:txBody>
      </p:sp>
      <p:sp>
        <p:nvSpPr>
          <p:cNvPr id="25" name="Text 22"/>
          <p:cNvSpPr/>
          <p:nvPr/>
        </p:nvSpPr>
        <p:spPr>
          <a:xfrm>
            <a:off x="3870008" y="8798957"/>
            <a:ext cx="7139226" cy="248722"/>
          </a:xfrm>
          <a:prstGeom prst="rect">
            <a:avLst/>
          </a:prstGeom>
          <a:noFill/>
          <a:ln/>
        </p:spPr>
        <p:txBody>
          <a:bodyPr wrap="none" rtlCol="0" anchor="t"/>
          <a:lstStyle/>
          <a:p>
            <a:pPr algn="l" marL="342900" indent="-342900">
              <a:lnSpc>
                <a:spcPts val="1960"/>
              </a:lnSpc>
              <a:buSzPct val="100000"/>
              <a:buFont typeface="+mj-lt"/>
              <a:buAutoNum type="arabicPeriod" startAt="4"/>
            </a:pPr>
            <a:r>
              <a:rPr lang="en-US" sz="1225" b="1" dirty="0">
                <a:solidFill>
                  <a:srgbClr val="DCD7E5"/>
                </a:solidFill>
                <a:latin typeface="Heebo" pitchFamily="34" charset="0"/>
                <a:ea typeface="Heebo" pitchFamily="34" charset="-122"/>
                <a:cs typeface="Heebo" pitchFamily="34" charset="-120"/>
              </a:rPr>
              <a:t>API Integration:</a:t>
            </a:r>
            <a:endParaRPr lang="en-US" sz="1225" dirty="0"/>
          </a:p>
        </p:txBody>
      </p:sp>
      <p:sp>
        <p:nvSpPr>
          <p:cNvPr id="26" name="Text 23"/>
          <p:cNvSpPr/>
          <p:nvPr/>
        </p:nvSpPr>
        <p:spPr>
          <a:xfrm>
            <a:off x="4118729" y="9109829"/>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DCD7E5"/>
                </a:solidFill>
                <a:latin typeface="Heebo" pitchFamily="34" charset="0"/>
                <a:ea typeface="Heebo" pitchFamily="34" charset="-122"/>
                <a:cs typeface="Heebo" pitchFamily="34" charset="-120"/>
              </a:rPr>
              <a:t>Select a reliable weather data provider and integrate their API to fetch real-time data.</a:t>
            </a:r>
            <a:endParaRPr lang="en-US" sz="1225" dirty="0"/>
          </a:p>
        </p:txBody>
      </p:sp>
      <p:sp>
        <p:nvSpPr>
          <p:cNvPr id="27" name="Text 24"/>
          <p:cNvSpPr/>
          <p:nvPr/>
        </p:nvSpPr>
        <p:spPr>
          <a:xfrm>
            <a:off x="3870008" y="9420701"/>
            <a:ext cx="7139226" cy="248722"/>
          </a:xfrm>
          <a:prstGeom prst="rect">
            <a:avLst/>
          </a:prstGeom>
          <a:noFill/>
          <a:ln/>
        </p:spPr>
        <p:txBody>
          <a:bodyPr wrap="none" rtlCol="0" anchor="t"/>
          <a:lstStyle/>
          <a:p>
            <a:pPr algn="l" marL="342900" indent="-342900">
              <a:lnSpc>
                <a:spcPts val="1960"/>
              </a:lnSpc>
              <a:buSzPct val="100000"/>
              <a:buFont typeface="+mj-lt"/>
              <a:buAutoNum type="arabicPeriod" startAt="5"/>
            </a:pPr>
            <a:r>
              <a:rPr lang="en-US" sz="1225" b="1" dirty="0">
                <a:solidFill>
                  <a:srgbClr val="DCD7E5"/>
                </a:solidFill>
                <a:latin typeface="Heebo" pitchFamily="34" charset="0"/>
                <a:ea typeface="Heebo" pitchFamily="34" charset="-122"/>
                <a:cs typeface="Heebo" pitchFamily="34" charset="-120"/>
              </a:rPr>
              <a:t>Prototyping:</a:t>
            </a:r>
            <a:endParaRPr lang="en-US" sz="1225" dirty="0"/>
          </a:p>
        </p:txBody>
      </p:sp>
      <p:sp>
        <p:nvSpPr>
          <p:cNvPr id="28" name="Text 25"/>
          <p:cNvSpPr/>
          <p:nvPr/>
        </p:nvSpPr>
        <p:spPr>
          <a:xfrm>
            <a:off x="4118729" y="9731573"/>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DCD7E5"/>
                </a:solidFill>
                <a:latin typeface="Heebo" pitchFamily="34" charset="0"/>
                <a:ea typeface="Heebo" pitchFamily="34" charset="-122"/>
                <a:cs typeface="Heebo" pitchFamily="34" charset="-120"/>
              </a:rPr>
              <a:t>Develop an interactive prototype to test the design and flow of the app.</a:t>
            </a:r>
            <a:endParaRPr lang="en-US" sz="1225" dirty="0"/>
          </a:p>
        </p:txBody>
      </p:sp>
      <p:sp>
        <p:nvSpPr>
          <p:cNvPr id="29" name="Text 26"/>
          <p:cNvSpPr/>
          <p:nvPr/>
        </p:nvSpPr>
        <p:spPr>
          <a:xfrm>
            <a:off x="3870008" y="10042446"/>
            <a:ext cx="7139226" cy="248722"/>
          </a:xfrm>
          <a:prstGeom prst="rect">
            <a:avLst/>
          </a:prstGeom>
          <a:noFill/>
          <a:ln/>
        </p:spPr>
        <p:txBody>
          <a:bodyPr wrap="none" rtlCol="0" anchor="t"/>
          <a:lstStyle/>
          <a:p>
            <a:pPr algn="l" marL="342900" indent="-342900">
              <a:lnSpc>
                <a:spcPts val="1960"/>
              </a:lnSpc>
              <a:buSzPct val="100000"/>
              <a:buFont typeface="+mj-lt"/>
              <a:buAutoNum type="arabicPeriod" startAt="6"/>
            </a:pPr>
            <a:r>
              <a:rPr lang="en-US" sz="1225" b="1" dirty="0">
                <a:solidFill>
                  <a:srgbClr val="DCD7E5"/>
                </a:solidFill>
                <a:latin typeface="Heebo" pitchFamily="34" charset="0"/>
                <a:ea typeface="Heebo" pitchFamily="34" charset="-122"/>
                <a:cs typeface="Heebo" pitchFamily="34" charset="-120"/>
              </a:rPr>
              <a:t>Feedback and Iteration:</a:t>
            </a:r>
            <a:endParaRPr lang="en-US" sz="1225" dirty="0"/>
          </a:p>
        </p:txBody>
      </p:sp>
      <p:sp>
        <p:nvSpPr>
          <p:cNvPr id="30" name="Text 27"/>
          <p:cNvSpPr/>
          <p:nvPr/>
        </p:nvSpPr>
        <p:spPr>
          <a:xfrm>
            <a:off x="4118729" y="10353318"/>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DCD7E5"/>
                </a:solidFill>
                <a:latin typeface="Heebo" pitchFamily="34" charset="0"/>
                <a:ea typeface="Heebo" pitchFamily="34" charset="-122"/>
                <a:cs typeface="Heebo" pitchFamily="34" charset="-120"/>
              </a:rPr>
              <a:t>Conduct user testing to gather feedback on the app’s design and functionality.</a:t>
            </a:r>
            <a:endParaRPr lang="en-US" sz="1225" dirty="0"/>
          </a:p>
        </p:txBody>
      </p:sp>
      <p:sp>
        <p:nvSpPr>
          <p:cNvPr id="31" name="Text 28"/>
          <p:cNvSpPr/>
          <p:nvPr/>
        </p:nvSpPr>
        <p:spPr>
          <a:xfrm>
            <a:off x="4118729" y="10664190"/>
            <a:ext cx="6890504" cy="248722"/>
          </a:xfrm>
          <a:prstGeom prst="rect">
            <a:avLst/>
          </a:prstGeom>
          <a:noFill/>
          <a:ln/>
        </p:spPr>
        <p:txBody>
          <a:bodyPr wrap="none" rtlCol="0" anchor="t"/>
          <a:lstStyle/>
          <a:p>
            <a:pPr algn="l" lvl="1" marL="685800" indent="-342900">
              <a:lnSpc>
                <a:spcPts val="1960"/>
              </a:lnSpc>
              <a:buSzPct val="100000"/>
              <a:buChar char="•"/>
            </a:pPr>
            <a:r>
              <a:rPr lang="en-US" sz="1225" dirty="0">
                <a:solidFill>
                  <a:srgbClr val="DCD7E5"/>
                </a:solidFill>
                <a:latin typeface="Heebo" pitchFamily="34" charset="0"/>
                <a:ea typeface="Heebo" pitchFamily="34" charset="-122"/>
                <a:cs typeface="Heebo" pitchFamily="34" charset="-120"/>
              </a:rPr>
              <a:t>Iterate on the design based on user feedback to improve the app. </a:t>
            </a:r>
            <a:endParaRPr lang="en-US" sz="1225" dirty="0"/>
          </a:p>
        </p:txBody>
      </p:sp>
      <p:pic>
        <p:nvPicPr>
          <p:cNvPr id="3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649486"/>
            <a:ext cx="8939570" cy="69437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Weather App Use Case Diagram</a:t>
            </a:r>
            <a:endParaRPr lang="en-US" sz="4374" dirty="0"/>
          </a:p>
        </p:txBody>
      </p:sp>
      <p:sp>
        <p:nvSpPr>
          <p:cNvPr id="5" name="Text 2"/>
          <p:cNvSpPr/>
          <p:nvPr/>
        </p:nvSpPr>
        <p:spPr>
          <a:xfrm>
            <a:off x="2037993" y="1677114"/>
            <a:ext cx="10554414" cy="710803"/>
          </a:xfrm>
          <a:prstGeom prst="rect">
            <a:avLst/>
          </a:prstGeom>
          <a:noFill/>
          <a:ln/>
        </p:spPr>
        <p:txBody>
          <a:bodyPr wrap="squar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Use case diagrams in software engineering are visual representations of the different ways users can interact with a system. In the context of a weather app, the main actors are the User and the Weather API.</a:t>
            </a:r>
            <a:endParaRPr lang="en-US" sz="1750" dirty="0"/>
          </a:p>
        </p:txBody>
      </p:sp>
      <p:sp>
        <p:nvSpPr>
          <p:cNvPr id="6" name="Text 3"/>
          <p:cNvSpPr/>
          <p:nvPr/>
        </p:nvSpPr>
        <p:spPr>
          <a:xfrm>
            <a:off x="2393394" y="2637830"/>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DCD7E5"/>
                </a:solidFill>
                <a:latin typeface="Heebo" pitchFamily="34" charset="0"/>
                <a:ea typeface="Heebo" pitchFamily="34" charset="-122"/>
                <a:cs typeface="Heebo" pitchFamily="34" charset="-120"/>
              </a:rPr>
              <a:t>User:</a:t>
            </a:r>
            <a:endParaRPr lang="en-US" sz="1750" dirty="0"/>
          </a:p>
        </p:txBody>
      </p:sp>
      <p:sp>
        <p:nvSpPr>
          <p:cNvPr id="7" name="Text 4"/>
          <p:cNvSpPr/>
          <p:nvPr/>
        </p:nvSpPr>
        <p:spPr>
          <a:xfrm>
            <a:off x="2748915" y="3082052"/>
            <a:ext cx="9843492"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DCD7E5"/>
                </a:solidFill>
                <a:latin typeface="Heebo" pitchFamily="34" charset="0"/>
                <a:ea typeface="Heebo" pitchFamily="34" charset="-122"/>
                <a:cs typeface="Heebo" pitchFamily="34" charset="-120"/>
              </a:rPr>
              <a:t>View Current Weather</a:t>
            </a:r>
            <a:endParaRPr lang="en-US" sz="1750" dirty="0"/>
          </a:p>
        </p:txBody>
      </p:sp>
      <p:sp>
        <p:nvSpPr>
          <p:cNvPr id="8" name="Text 5"/>
          <p:cNvSpPr/>
          <p:nvPr/>
        </p:nvSpPr>
        <p:spPr>
          <a:xfrm>
            <a:off x="2748915" y="3526274"/>
            <a:ext cx="9843492"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DCD7E5"/>
                </a:solidFill>
                <a:latin typeface="Heebo" pitchFamily="34" charset="0"/>
                <a:ea typeface="Heebo" pitchFamily="34" charset="-122"/>
                <a:cs typeface="Heebo" pitchFamily="34" charset="-120"/>
              </a:rPr>
              <a:t>Search for Weather by Location</a:t>
            </a:r>
            <a:endParaRPr lang="en-US" sz="1750" dirty="0"/>
          </a:p>
        </p:txBody>
      </p:sp>
      <p:sp>
        <p:nvSpPr>
          <p:cNvPr id="9" name="Text 6"/>
          <p:cNvSpPr/>
          <p:nvPr/>
        </p:nvSpPr>
        <p:spPr>
          <a:xfrm>
            <a:off x="2748915" y="3970496"/>
            <a:ext cx="9843492"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DCD7E5"/>
                </a:solidFill>
                <a:latin typeface="Heebo" pitchFamily="34" charset="0"/>
                <a:ea typeface="Heebo" pitchFamily="34" charset="-122"/>
                <a:cs typeface="Heebo" pitchFamily="34" charset="-120"/>
              </a:rPr>
              <a:t>View Weather Forecast</a:t>
            </a:r>
            <a:endParaRPr lang="en-US" sz="1750" dirty="0"/>
          </a:p>
        </p:txBody>
      </p:sp>
      <p:sp>
        <p:nvSpPr>
          <p:cNvPr id="10" name="Text 7"/>
          <p:cNvSpPr/>
          <p:nvPr/>
        </p:nvSpPr>
        <p:spPr>
          <a:xfrm>
            <a:off x="2393394" y="4414718"/>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DCD7E5"/>
                </a:solidFill>
                <a:latin typeface="Heebo" pitchFamily="34" charset="0"/>
                <a:ea typeface="Heebo" pitchFamily="34" charset="-122"/>
                <a:cs typeface="Heebo" pitchFamily="34" charset="-120"/>
              </a:rPr>
              <a:t>Weather API:</a:t>
            </a:r>
            <a:endParaRPr lang="en-US" sz="1750" dirty="0"/>
          </a:p>
        </p:txBody>
      </p:sp>
      <p:sp>
        <p:nvSpPr>
          <p:cNvPr id="11" name="Text 8"/>
          <p:cNvSpPr/>
          <p:nvPr/>
        </p:nvSpPr>
        <p:spPr>
          <a:xfrm>
            <a:off x="2748915" y="4858941"/>
            <a:ext cx="9843492"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DCD7E5"/>
                </a:solidFill>
                <a:latin typeface="Heebo" pitchFamily="34" charset="0"/>
                <a:ea typeface="Heebo" pitchFamily="34" charset="-122"/>
                <a:cs typeface="Heebo" pitchFamily="34" charset="-120"/>
              </a:rPr>
              <a:t>Provide Current Weather Data</a:t>
            </a:r>
            <a:endParaRPr lang="en-US" sz="1750" dirty="0"/>
          </a:p>
        </p:txBody>
      </p:sp>
      <p:sp>
        <p:nvSpPr>
          <p:cNvPr id="12" name="Text 9"/>
          <p:cNvSpPr/>
          <p:nvPr/>
        </p:nvSpPr>
        <p:spPr>
          <a:xfrm>
            <a:off x="2748915" y="5303163"/>
            <a:ext cx="9843492" cy="355402"/>
          </a:xfrm>
          <a:prstGeom prst="rect">
            <a:avLst/>
          </a:prstGeom>
          <a:noFill/>
          <a:ln/>
        </p:spPr>
        <p:txBody>
          <a:bodyPr wrap="none" rtlCol="0" anchor="t"/>
          <a:lstStyle/>
          <a:p>
            <a:pPr algn="l" lvl="1" marL="685800" indent="-342900">
              <a:lnSpc>
                <a:spcPts val="2799"/>
              </a:lnSpc>
              <a:buSzPct val="100000"/>
              <a:buChar char="•"/>
            </a:pPr>
            <a:r>
              <a:rPr lang="en-US" sz="1750" dirty="0">
                <a:solidFill>
                  <a:srgbClr val="DCD7E5"/>
                </a:solidFill>
                <a:latin typeface="Heebo" pitchFamily="34" charset="0"/>
                <a:ea typeface="Heebo" pitchFamily="34" charset="-122"/>
                <a:cs typeface="Heebo" pitchFamily="34" charset="-120"/>
              </a:rPr>
              <a:t>Provide Weather Forecast Data</a:t>
            </a:r>
            <a:endParaRPr lang="en-US" sz="1750" dirty="0"/>
          </a:p>
        </p:txBody>
      </p:sp>
      <p:sp>
        <p:nvSpPr>
          <p:cNvPr id="13" name="Text 10"/>
          <p:cNvSpPr/>
          <p:nvPr/>
        </p:nvSpPr>
        <p:spPr>
          <a:xfrm>
            <a:off x="2037993" y="5908477"/>
            <a:ext cx="10554414" cy="710803"/>
          </a:xfrm>
          <a:prstGeom prst="rect">
            <a:avLst/>
          </a:prstGeom>
          <a:noFill/>
          <a:ln/>
        </p:spPr>
        <p:txBody>
          <a:bodyPr wrap="squar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The User interacts with the Weather App by accessing the different use cases. The Weather App, in turn, communicates with the Weather API to retrieve the necessary weather data.</a:t>
            </a:r>
            <a:endParaRPr lang="en-US" sz="1750" dirty="0"/>
          </a:p>
        </p:txBody>
      </p:sp>
      <p:sp>
        <p:nvSpPr>
          <p:cNvPr id="14" name="Text 11"/>
          <p:cNvSpPr/>
          <p:nvPr/>
        </p:nvSpPr>
        <p:spPr>
          <a:xfrm>
            <a:off x="2037993" y="6869192"/>
            <a:ext cx="10554414" cy="710803"/>
          </a:xfrm>
          <a:prstGeom prst="rect">
            <a:avLst/>
          </a:prstGeom>
          <a:noFill/>
          <a:ln/>
        </p:spPr>
        <p:txBody>
          <a:bodyPr wrap="squar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This use case diagram provides a high-level view of the weather app's functionality and the interactions between the User and the Weather API.</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847963"/>
            <a:ext cx="5554980" cy="69437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Activity Diagram</a:t>
            </a:r>
            <a:endParaRPr lang="en-US" sz="4374" dirty="0"/>
          </a:p>
        </p:txBody>
      </p:sp>
      <p:sp>
        <p:nvSpPr>
          <p:cNvPr id="5" name="Text 2"/>
          <p:cNvSpPr/>
          <p:nvPr/>
        </p:nvSpPr>
        <p:spPr>
          <a:xfrm>
            <a:off x="2037993" y="2075498"/>
            <a:ext cx="5006221" cy="3198614"/>
          </a:xfrm>
          <a:prstGeom prst="rect">
            <a:avLst/>
          </a:prstGeom>
          <a:noFill/>
          <a:ln/>
        </p:spPr>
        <p:txBody>
          <a:bodyPr wrap="squar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An activity diagram is a visual representation of the flow of actions within a system. It illustrates the dynamic nature of the system and shows the sequence of activities. Each activity is represented by a rectangle, and the sequence of these activities is indicated by connecting lines. The diagram provides an overview of the business processes and workflows, making it easier to understand the system's functionality and behavior.</a:t>
            </a:r>
            <a:endParaRPr lang="en-US" sz="1750" dirty="0"/>
          </a:p>
        </p:txBody>
      </p:sp>
      <p:pic>
        <p:nvPicPr>
          <p:cNvPr id="6" name="Image 1" descr="preencoded.png">    </p:cNvPr>
          <p:cNvPicPr>
            <a:picLocks noChangeAspect="1"/>
          </p:cNvPicPr>
          <p:nvPr/>
        </p:nvPicPr>
        <p:blipFill>
          <a:blip r:embed="rId2"/>
          <a:stretch>
            <a:fillRect/>
          </a:stretch>
        </p:blipFill>
        <p:spPr>
          <a:xfrm>
            <a:off x="7593806" y="2125504"/>
            <a:ext cx="5006221" cy="5006221"/>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818436"/>
            <a:ext cx="10554414" cy="1388745"/>
          </a:xfrm>
          <a:prstGeom prst="rect">
            <a:avLst/>
          </a:prstGeom>
          <a:noFill/>
          <a:ln/>
        </p:spPr>
        <p:txBody>
          <a:bodyPr wrap="squar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Sequence Diagrams: Understanding the Flow</a:t>
            </a:r>
            <a:endParaRPr lang="en-US" sz="4374" dirty="0"/>
          </a:p>
        </p:txBody>
      </p:sp>
      <p:pic>
        <p:nvPicPr>
          <p:cNvPr id="5" name="Image 1" descr="preencoded.png">    </p:cNvPr>
          <p:cNvPicPr>
            <a:picLocks noChangeAspect="1"/>
          </p:cNvPicPr>
          <p:nvPr/>
        </p:nvPicPr>
        <p:blipFill>
          <a:blip r:embed="rId2"/>
          <a:stretch>
            <a:fillRect/>
          </a:stretch>
        </p:blipFill>
        <p:spPr>
          <a:xfrm>
            <a:off x="2037993" y="2651522"/>
            <a:ext cx="3518059" cy="888682"/>
          </a:xfrm>
          <a:prstGeom prst="rect">
            <a:avLst/>
          </a:prstGeom>
        </p:spPr>
      </p:pic>
      <p:sp>
        <p:nvSpPr>
          <p:cNvPr id="6" name="Text 2"/>
          <p:cNvSpPr/>
          <p:nvPr/>
        </p:nvSpPr>
        <p:spPr>
          <a:xfrm>
            <a:off x="2260163" y="3873460"/>
            <a:ext cx="3073718" cy="694373"/>
          </a:xfrm>
          <a:prstGeom prst="rect">
            <a:avLst/>
          </a:prstGeom>
          <a:noFill/>
          <a:ln/>
        </p:spPr>
        <p:txBody>
          <a:bodyPr wrap="square" rtlCol="0" anchor="t"/>
          <a:lstStyle/>
          <a:p>
            <a:pPr algn="l"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Identify Events and Objects</a:t>
            </a:r>
            <a:endParaRPr lang="en-US" sz="2187" dirty="0"/>
          </a:p>
        </p:txBody>
      </p:sp>
      <p:sp>
        <p:nvSpPr>
          <p:cNvPr id="7" name="Text 3"/>
          <p:cNvSpPr/>
          <p:nvPr/>
        </p:nvSpPr>
        <p:spPr>
          <a:xfrm>
            <a:off x="2260163" y="4701064"/>
            <a:ext cx="3073718" cy="2487811"/>
          </a:xfrm>
          <a:prstGeom prst="rect">
            <a:avLst/>
          </a:prstGeom>
          <a:noFill/>
          <a:ln/>
        </p:spPr>
        <p:txBody>
          <a:bodyPr wrap="square" rtlCol="0" anchor="t"/>
          <a:lstStyle/>
          <a:p>
            <a:pPr algn="l" indent="0" marL="0">
              <a:lnSpc>
                <a:spcPts val="2799"/>
              </a:lnSpc>
              <a:buNone/>
            </a:pPr>
            <a:r>
              <a:rPr lang="en-US" sz="1750" dirty="0">
                <a:solidFill>
                  <a:srgbClr val="DCD7E5"/>
                </a:solidFill>
                <a:latin typeface="Heebo" pitchFamily="34" charset="0"/>
                <a:ea typeface="Heebo" pitchFamily="34" charset="-122"/>
                <a:cs typeface="Heebo" pitchFamily="34" charset="-120"/>
              </a:rPr>
              <a:t>The sequence diagram begins with identifying the key events and objects involved in the system. This helps in visualizing the interactions and communication between different components.</a:t>
            </a:r>
            <a:endParaRPr lang="en-US" sz="1750" dirty="0"/>
          </a:p>
        </p:txBody>
      </p:sp>
      <p:pic>
        <p:nvPicPr>
          <p:cNvPr id="8" name="Image 2" descr="preencoded.png">    </p:cNvPr>
          <p:cNvPicPr>
            <a:picLocks noChangeAspect="1"/>
          </p:cNvPicPr>
          <p:nvPr/>
        </p:nvPicPr>
        <p:blipFill>
          <a:blip r:embed="rId3"/>
          <a:stretch>
            <a:fillRect/>
          </a:stretch>
        </p:blipFill>
        <p:spPr>
          <a:xfrm>
            <a:off x="5556052" y="2651522"/>
            <a:ext cx="3518178" cy="888682"/>
          </a:xfrm>
          <a:prstGeom prst="rect">
            <a:avLst/>
          </a:prstGeom>
        </p:spPr>
      </p:pic>
      <p:sp>
        <p:nvSpPr>
          <p:cNvPr id="9" name="Text 4"/>
          <p:cNvSpPr/>
          <p:nvPr/>
        </p:nvSpPr>
        <p:spPr>
          <a:xfrm>
            <a:off x="5778222" y="3873460"/>
            <a:ext cx="3033117" cy="347186"/>
          </a:xfrm>
          <a:prstGeom prst="rect">
            <a:avLst/>
          </a:prstGeom>
          <a:noFill/>
          <a:ln/>
        </p:spPr>
        <p:txBody>
          <a:bodyPr wrap="none" rtlCol="0" anchor="t"/>
          <a:lstStyle/>
          <a:p>
            <a:pPr algn="l"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Ordering of Messages</a:t>
            </a:r>
            <a:endParaRPr lang="en-US" sz="2187" dirty="0"/>
          </a:p>
        </p:txBody>
      </p:sp>
      <p:sp>
        <p:nvSpPr>
          <p:cNvPr id="10" name="Text 5"/>
          <p:cNvSpPr/>
          <p:nvPr/>
        </p:nvSpPr>
        <p:spPr>
          <a:xfrm>
            <a:off x="5778222" y="4353878"/>
            <a:ext cx="3073837" cy="2487811"/>
          </a:xfrm>
          <a:prstGeom prst="rect">
            <a:avLst/>
          </a:prstGeom>
          <a:noFill/>
          <a:ln/>
        </p:spPr>
        <p:txBody>
          <a:bodyPr wrap="square" rtlCol="0" anchor="t"/>
          <a:lstStyle/>
          <a:p>
            <a:pPr algn="l" indent="0" marL="0">
              <a:lnSpc>
                <a:spcPts val="2799"/>
              </a:lnSpc>
              <a:buNone/>
            </a:pPr>
            <a:r>
              <a:rPr lang="en-US" sz="1750" dirty="0">
                <a:solidFill>
                  <a:srgbClr val="DCD7E5"/>
                </a:solidFill>
                <a:latin typeface="Heebo" pitchFamily="34" charset="0"/>
                <a:ea typeface="Heebo" pitchFamily="34" charset="-122"/>
                <a:cs typeface="Heebo" pitchFamily="34" charset="-120"/>
              </a:rPr>
              <a:t>It showcases the exact ordering of messages between the objects, providing a clear representation of the flow of data and processes. This helps in understanding the temporal aspects of the system.</a:t>
            </a:r>
            <a:endParaRPr lang="en-US" sz="1750" dirty="0"/>
          </a:p>
        </p:txBody>
      </p:sp>
      <p:pic>
        <p:nvPicPr>
          <p:cNvPr id="11" name="Image 3" descr="preencoded.png">    </p:cNvPr>
          <p:cNvPicPr>
            <a:picLocks noChangeAspect="1"/>
          </p:cNvPicPr>
          <p:nvPr/>
        </p:nvPicPr>
        <p:blipFill>
          <a:blip r:embed="rId4"/>
          <a:stretch>
            <a:fillRect/>
          </a:stretch>
        </p:blipFill>
        <p:spPr>
          <a:xfrm>
            <a:off x="9074229" y="2651522"/>
            <a:ext cx="3518178" cy="888682"/>
          </a:xfrm>
          <a:prstGeom prst="rect">
            <a:avLst/>
          </a:prstGeom>
        </p:spPr>
      </p:pic>
      <p:sp>
        <p:nvSpPr>
          <p:cNvPr id="12" name="Text 6"/>
          <p:cNvSpPr/>
          <p:nvPr/>
        </p:nvSpPr>
        <p:spPr>
          <a:xfrm>
            <a:off x="9296400" y="3873460"/>
            <a:ext cx="3073837" cy="694373"/>
          </a:xfrm>
          <a:prstGeom prst="rect">
            <a:avLst/>
          </a:prstGeom>
          <a:noFill/>
          <a:ln/>
        </p:spPr>
        <p:txBody>
          <a:bodyPr wrap="square" rtlCol="0" anchor="t"/>
          <a:lstStyle/>
          <a:p>
            <a:pPr algn="l"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Handling Complex Interactions</a:t>
            </a:r>
            <a:endParaRPr lang="en-US" sz="2187" dirty="0"/>
          </a:p>
        </p:txBody>
      </p:sp>
      <p:sp>
        <p:nvSpPr>
          <p:cNvPr id="13" name="Text 7"/>
          <p:cNvSpPr/>
          <p:nvPr/>
        </p:nvSpPr>
        <p:spPr>
          <a:xfrm>
            <a:off x="9296400" y="4701064"/>
            <a:ext cx="3073837" cy="2132409"/>
          </a:xfrm>
          <a:prstGeom prst="rect">
            <a:avLst/>
          </a:prstGeom>
          <a:noFill/>
          <a:ln/>
        </p:spPr>
        <p:txBody>
          <a:bodyPr wrap="square" rtlCol="0" anchor="t"/>
          <a:lstStyle/>
          <a:p>
            <a:pPr algn="l" indent="0" marL="0">
              <a:lnSpc>
                <a:spcPts val="2799"/>
              </a:lnSpc>
              <a:buNone/>
            </a:pPr>
            <a:r>
              <a:rPr lang="en-US" sz="1750" dirty="0">
                <a:solidFill>
                  <a:srgbClr val="DCD7E5"/>
                </a:solidFill>
                <a:latin typeface="Heebo" pitchFamily="34" charset="0"/>
                <a:ea typeface="Heebo" pitchFamily="34" charset="-122"/>
                <a:cs typeface="Heebo" pitchFamily="34" charset="-120"/>
              </a:rPr>
              <a:t>Sequence diagrams are essential for understanding complex interactions, including how objects collaborate to achieve a specific functionality or process within the system.</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0D0A2C">
              <a:alpha val="75000"/>
            </a:srgbClr>
          </a:solidFill>
          <a:ln/>
        </p:spPr>
      </p:sp>
      <p:sp>
        <p:nvSpPr>
          <p:cNvPr id="4" name="Text 1"/>
          <p:cNvSpPr/>
          <p:nvPr/>
        </p:nvSpPr>
        <p:spPr>
          <a:xfrm>
            <a:off x="3124438" y="485180"/>
            <a:ext cx="4411266" cy="551378"/>
          </a:xfrm>
          <a:prstGeom prst="rect">
            <a:avLst/>
          </a:prstGeom>
          <a:noFill/>
          <a:ln/>
        </p:spPr>
        <p:txBody>
          <a:bodyPr wrap="none" rtlCol="0" anchor="t"/>
          <a:lstStyle/>
          <a:p>
            <a:pPr indent="0" marL="0">
              <a:lnSpc>
                <a:spcPts val="4342"/>
              </a:lnSpc>
              <a:buNone/>
            </a:pPr>
            <a:r>
              <a:rPr lang="en-US" sz="3473" dirty="0">
                <a:solidFill>
                  <a:srgbClr val="F2F0F4"/>
                </a:solidFill>
                <a:latin typeface="Montserrat" pitchFamily="34" charset="0"/>
                <a:ea typeface="Montserrat" pitchFamily="34" charset="-122"/>
                <a:cs typeface="Montserrat" pitchFamily="34" charset="-120"/>
              </a:rPr>
              <a:t>Class Diagram</a:t>
            </a:r>
            <a:endParaRPr lang="en-US" sz="3473" dirty="0"/>
          </a:p>
        </p:txBody>
      </p:sp>
      <p:sp>
        <p:nvSpPr>
          <p:cNvPr id="5" name="Text 2"/>
          <p:cNvSpPr/>
          <p:nvPr/>
        </p:nvSpPr>
        <p:spPr>
          <a:xfrm>
            <a:off x="3124438" y="1389459"/>
            <a:ext cx="8381405" cy="846892"/>
          </a:xfrm>
          <a:prstGeom prst="rect">
            <a:avLst/>
          </a:prstGeom>
          <a:noFill/>
          <a:ln/>
        </p:spPr>
        <p:txBody>
          <a:bodyPr wrap="square" rtlCol="0" anchor="t"/>
          <a:lstStyle/>
          <a:p>
            <a:pPr indent="0" marL="0">
              <a:lnSpc>
                <a:spcPts val="2223"/>
              </a:lnSpc>
              <a:buNone/>
            </a:pPr>
            <a:r>
              <a:rPr lang="en-US" sz="1389" dirty="0">
                <a:solidFill>
                  <a:srgbClr val="DCD7E5"/>
                </a:solidFill>
                <a:latin typeface="Heebo" pitchFamily="34" charset="0"/>
                <a:ea typeface="Heebo" pitchFamily="34" charset="-122"/>
                <a:cs typeface="Heebo" pitchFamily="34" charset="-120"/>
              </a:rPr>
              <a:t>When it comes to illustrating the structure and relationships within a system, a class diagram serves as an invaluable tool. It provides a detailed overview of the classes, interfaces, associations, and collaborations, offering a comprehensive view of the system's architecture.</a:t>
            </a:r>
            <a:endParaRPr lang="en-US" sz="1389" dirty="0"/>
          </a:p>
        </p:txBody>
      </p:sp>
      <p:sp>
        <p:nvSpPr>
          <p:cNvPr id="6" name="Text 3"/>
          <p:cNvSpPr/>
          <p:nvPr/>
        </p:nvSpPr>
        <p:spPr>
          <a:xfrm>
            <a:off x="3124438" y="2434828"/>
            <a:ext cx="8381405" cy="1129189"/>
          </a:xfrm>
          <a:prstGeom prst="rect">
            <a:avLst/>
          </a:prstGeom>
          <a:noFill/>
          <a:ln/>
        </p:spPr>
        <p:txBody>
          <a:bodyPr wrap="square" rtlCol="0" anchor="t"/>
          <a:lstStyle/>
          <a:p>
            <a:pPr indent="0" marL="0">
              <a:lnSpc>
                <a:spcPts val="2223"/>
              </a:lnSpc>
              <a:buNone/>
            </a:pPr>
            <a:r>
              <a:rPr lang="en-US" sz="1389" dirty="0">
                <a:solidFill>
                  <a:srgbClr val="DCD7E5"/>
                </a:solidFill>
                <a:latin typeface="Heebo" pitchFamily="34" charset="0"/>
                <a:ea typeface="Heebo" pitchFamily="34" charset="-122"/>
                <a:cs typeface="Heebo" pitchFamily="34" charset="-120"/>
              </a:rPr>
              <a:t>The class diagram showcases the various attributes and methods of each class, depicting the inheritance, associations, and dependencies among them. This visual representation aids in understanding the behavior and interactions of different components within the system, making it an essential artifact in the system development life cycle.</a:t>
            </a:r>
            <a:endParaRPr lang="en-US" sz="1389" dirty="0"/>
          </a:p>
        </p:txBody>
      </p:sp>
      <p:sp>
        <p:nvSpPr>
          <p:cNvPr id="7" name="Text 4"/>
          <p:cNvSpPr/>
          <p:nvPr/>
        </p:nvSpPr>
        <p:spPr>
          <a:xfrm>
            <a:off x="3124438" y="3762494"/>
            <a:ext cx="8381405" cy="564594"/>
          </a:xfrm>
          <a:prstGeom prst="rect">
            <a:avLst/>
          </a:prstGeom>
          <a:noFill/>
          <a:ln/>
        </p:spPr>
        <p:txBody>
          <a:bodyPr wrap="square" rtlCol="0" anchor="t"/>
          <a:lstStyle/>
          <a:p>
            <a:pPr indent="0" marL="0">
              <a:lnSpc>
                <a:spcPts val="2223"/>
              </a:lnSpc>
              <a:buNone/>
            </a:pPr>
            <a:r>
              <a:rPr lang="en-US" sz="1389" dirty="0">
                <a:solidFill>
                  <a:srgbClr val="DCD7E5"/>
                </a:solidFill>
                <a:latin typeface="Heebo" pitchFamily="34" charset="0"/>
                <a:ea typeface="Heebo" pitchFamily="34" charset="-122"/>
                <a:cs typeface="Heebo" pitchFamily="34" charset="-120"/>
              </a:rPr>
              <a:t>With clear labeling and precise connections, the class diagram communicates the fundamental building blocks of the system, allowing stakeholders to grasp the structure and organization with ease.</a:t>
            </a:r>
            <a:endParaRPr lang="en-US" sz="1389" dirty="0"/>
          </a:p>
        </p:txBody>
      </p:sp>
      <p:sp>
        <p:nvSpPr>
          <p:cNvPr id="8" name="Text 5"/>
          <p:cNvSpPr/>
          <p:nvPr/>
        </p:nvSpPr>
        <p:spPr>
          <a:xfrm>
            <a:off x="3124438" y="4525566"/>
            <a:ext cx="8381405" cy="1129189"/>
          </a:xfrm>
          <a:prstGeom prst="rect">
            <a:avLst/>
          </a:prstGeom>
          <a:noFill/>
          <a:ln/>
        </p:spPr>
        <p:txBody>
          <a:bodyPr wrap="square" rtlCol="0" anchor="t"/>
          <a:lstStyle/>
          <a:p>
            <a:pPr indent="0" marL="0">
              <a:lnSpc>
                <a:spcPts val="2223"/>
              </a:lnSpc>
              <a:buNone/>
            </a:pPr>
            <a:r>
              <a:rPr lang="en-US" sz="1389" dirty="0">
                <a:solidFill>
                  <a:srgbClr val="DCD7E5"/>
                </a:solidFill>
                <a:latin typeface="Heebo" pitchFamily="34" charset="0"/>
                <a:ea typeface="Heebo" pitchFamily="34" charset="-122"/>
                <a:cs typeface="Heebo" pitchFamily="34" charset="-120"/>
              </a:rPr>
              <a:t>This diagram fosters a deeper comprehension of the system's design and facilitates effective communication among developers, designers, and other project members. Its ability to present complex relationships in a structured, visual format makes it an indispensable asset in the software development process.</a:t>
            </a:r>
            <a:endParaRPr lang="en-US" sz="1389" dirty="0"/>
          </a:p>
        </p:txBody>
      </p:sp>
      <p:sp>
        <p:nvSpPr>
          <p:cNvPr id="9" name="Text 6"/>
          <p:cNvSpPr/>
          <p:nvPr/>
        </p:nvSpPr>
        <p:spPr>
          <a:xfrm>
            <a:off x="3124438" y="5853232"/>
            <a:ext cx="8381405" cy="1129189"/>
          </a:xfrm>
          <a:prstGeom prst="rect">
            <a:avLst/>
          </a:prstGeom>
          <a:noFill/>
          <a:ln/>
        </p:spPr>
        <p:txBody>
          <a:bodyPr wrap="square" rtlCol="0" anchor="t"/>
          <a:lstStyle/>
          <a:p>
            <a:pPr indent="0" marL="0">
              <a:lnSpc>
                <a:spcPts val="2223"/>
              </a:lnSpc>
              <a:buNone/>
            </a:pPr>
            <a:r>
              <a:rPr lang="en-US" sz="1389" dirty="0">
                <a:solidFill>
                  <a:srgbClr val="DCD7E5"/>
                </a:solidFill>
                <a:latin typeface="Heebo" pitchFamily="34" charset="0"/>
                <a:ea typeface="Heebo" pitchFamily="34" charset="-122"/>
                <a:cs typeface="Heebo" pitchFamily="34" charset="-120"/>
              </a:rPr>
              <a:t>The image for this section should portray a detailed class diagram, clearly delineating the classes, associations, and multiplicity, with a professional yet engaging aesthetic, providing a sense of clarity and coherence. The lighting should be neutral, evenly illuminating the entire diagram to ensure optimal visibility of the intricate details.</a:t>
            </a:r>
            <a:endParaRPr lang="en-US" sz="1389" dirty="0"/>
          </a:p>
        </p:txBody>
      </p:sp>
      <p:sp>
        <p:nvSpPr>
          <p:cNvPr id="10" name="Text 7"/>
          <p:cNvSpPr/>
          <p:nvPr/>
        </p:nvSpPr>
        <p:spPr>
          <a:xfrm>
            <a:off x="3124438" y="7180898"/>
            <a:ext cx="8381405" cy="564594"/>
          </a:xfrm>
          <a:prstGeom prst="rect">
            <a:avLst/>
          </a:prstGeom>
          <a:noFill/>
          <a:ln/>
        </p:spPr>
        <p:txBody>
          <a:bodyPr wrap="square" rtlCol="0" anchor="t"/>
          <a:lstStyle/>
          <a:p>
            <a:pPr indent="0" marL="0">
              <a:lnSpc>
                <a:spcPts val="2223"/>
              </a:lnSpc>
              <a:buNone/>
            </a:pPr>
            <a:r>
              <a:rPr lang="en-US" sz="1389" dirty="0">
                <a:solidFill>
                  <a:srgbClr val="DCD7E5"/>
                </a:solidFill>
                <a:latin typeface="Heebo" pitchFamily="34" charset="0"/>
                <a:ea typeface="Heebo" pitchFamily="34" charset="-122"/>
                <a:cs typeface="Heebo" pitchFamily="34" charset="-120"/>
              </a:rPr>
              <a:t>The class diagram image could encapsulate the essence of precision, organization, and structured design, reflecting its pivotal role in system architecture and software development.</a:t>
            </a:r>
            <a:endParaRPr lang="en-US" sz="1389"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0D0A2C">
              <a:alpha val="75000"/>
            </a:srgbClr>
          </a:solidFill>
          <a:ln/>
        </p:spPr>
      </p:sp>
      <p:sp>
        <p:nvSpPr>
          <p:cNvPr id="4" name="Text 1"/>
          <p:cNvSpPr/>
          <p:nvPr/>
        </p:nvSpPr>
        <p:spPr>
          <a:xfrm>
            <a:off x="3301484" y="464701"/>
            <a:ext cx="4224814" cy="528042"/>
          </a:xfrm>
          <a:prstGeom prst="rect">
            <a:avLst/>
          </a:prstGeom>
          <a:noFill/>
          <a:ln/>
        </p:spPr>
        <p:txBody>
          <a:bodyPr wrap="none" rtlCol="0" anchor="t"/>
          <a:lstStyle/>
          <a:p>
            <a:pPr indent="0" marL="0">
              <a:lnSpc>
                <a:spcPts val="4158"/>
              </a:lnSpc>
              <a:buNone/>
            </a:pPr>
            <a:r>
              <a:rPr lang="en-US" sz="3327" dirty="0">
                <a:solidFill>
                  <a:srgbClr val="F2F0F4"/>
                </a:solidFill>
                <a:latin typeface="Montserrat" pitchFamily="34" charset="0"/>
                <a:ea typeface="Montserrat" pitchFamily="34" charset="-122"/>
                <a:cs typeface="Montserrat" pitchFamily="34" charset="-120"/>
              </a:rPr>
              <a:t>E-R Diagram</a:t>
            </a:r>
            <a:endParaRPr lang="en-US" sz="3327" dirty="0"/>
          </a:p>
        </p:txBody>
      </p:sp>
      <p:sp>
        <p:nvSpPr>
          <p:cNvPr id="5" name="Text 2"/>
          <p:cNvSpPr/>
          <p:nvPr/>
        </p:nvSpPr>
        <p:spPr>
          <a:xfrm>
            <a:off x="3301484" y="1330643"/>
            <a:ext cx="8027313" cy="1351359"/>
          </a:xfrm>
          <a:prstGeom prst="rect">
            <a:avLst/>
          </a:prstGeom>
          <a:noFill/>
          <a:ln/>
        </p:spPr>
        <p:txBody>
          <a:bodyPr wrap="square" rtlCol="0" anchor="t"/>
          <a:lstStyle/>
          <a:p>
            <a:pPr indent="0" marL="0">
              <a:lnSpc>
                <a:spcPts val="2129"/>
              </a:lnSpc>
              <a:buNone/>
            </a:pPr>
            <a:r>
              <a:rPr lang="en-US" sz="1331" dirty="0">
                <a:solidFill>
                  <a:srgbClr val="DCD7E5"/>
                </a:solidFill>
                <a:latin typeface="Heebo" pitchFamily="34" charset="0"/>
                <a:ea typeface="Heebo" pitchFamily="34" charset="-122"/>
                <a:cs typeface="Heebo" pitchFamily="34" charset="-120"/>
              </a:rPr>
              <a:t>An Entity-Relationship (E-R) diagram is a detailed visualization of the data and its relationships within a system or database. It provides a comprehensive overview of the entities, attributes, and the relationships among them. The diagram consists of various symbols and shapes representing entities, attributes, and the connections between them. It serves as a critical tool in understanding the structure and behavior of the data, aiding in the design and organization of databases.</a:t>
            </a:r>
            <a:endParaRPr lang="en-US" sz="1331" dirty="0"/>
          </a:p>
        </p:txBody>
      </p:sp>
      <p:sp>
        <p:nvSpPr>
          <p:cNvPr id="6" name="Text 3"/>
          <p:cNvSpPr/>
          <p:nvPr/>
        </p:nvSpPr>
        <p:spPr>
          <a:xfrm>
            <a:off x="3301484" y="2872026"/>
            <a:ext cx="8027313" cy="1081088"/>
          </a:xfrm>
          <a:prstGeom prst="rect">
            <a:avLst/>
          </a:prstGeom>
          <a:noFill/>
          <a:ln/>
        </p:spPr>
        <p:txBody>
          <a:bodyPr wrap="square" rtlCol="0" anchor="t"/>
          <a:lstStyle/>
          <a:p>
            <a:pPr indent="0" marL="0">
              <a:lnSpc>
                <a:spcPts val="2129"/>
              </a:lnSpc>
              <a:buNone/>
            </a:pPr>
            <a:r>
              <a:rPr lang="en-US" sz="1331" dirty="0">
                <a:solidFill>
                  <a:srgbClr val="DCD7E5"/>
                </a:solidFill>
                <a:latin typeface="Heebo" pitchFamily="34" charset="0"/>
                <a:ea typeface="Heebo" pitchFamily="34" charset="-122"/>
                <a:cs typeface="Heebo" pitchFamily="34" charset="-120"/>
              </a:rPr>
              <a:t>In an E-R diagram, entities are illustrated as rectangles, attributes as ovals, and relationships as diamond shapes. Each component is interconnected through lines and connectors, depicting the associations and dependencies within the data model. E-R diagrams are fundamental in database design, enabling developers, analysts, and stakeholders to comprehend the underlying data structure and its connectivity.</a:t>
            </a:r>
            <a:endParaRPr lang="en-US" sz="1331" dirty="0"/>
          </a:p>
        </p:txBody>
      </p:sp>
      <p:sp>
        <p:nvSpPr>
          <p:cNvPr id="7" name="Text 4"/>
          <p:cNvSpPr/>
          <p:nvPr/>
        </p:nvSpPr>
        <p:spPr>
          <a:xfrm>
            <a:off x="3301484" y="4143137"/>
            <a:ext cx="8027313" cy="1081088"/>
          </a:xfrm>
          <a:prstGeom prst="rect">
            <a:avLst/>
          </a:prstGeom>
          <a:noFill/>
          <a:ln/>
        </p:spPr>
        <p:txBody>
          <a:bodyPr wrap="square" rtlCol="0" anchor="t"/>
          <a:lstStyle/>
          <a:p>
            <a:pPr indent="0" marL="0">
              <a:lnSpc>
                <a:spcPts val="2129"/>
              </a:lnSpc>
              <a:buNone/>
            </a:pPr>
            <a:r>
              <a:rPr lang="en-US" sz="1331" dirty="0">
                <a:solidFill>
                  <a:srgbClr val="DCD7E5"/>
                </a:solidFill>
                <a:latin typeface="Heebo" pitchFamily="34" charset="0"/>
                <a:ea typeface="Heebo" pitchFamily="34" charset="-122"/>
                <a:cs typeface="Heebo" pitchFamily="34" charset="-120"/>
              </a:rPr>
              <a:t>The E-R diagram captures the essence of the data model, showcasing the relationships between entities and their attributes. It assists in visualizing the data flow, identifying key dependencies, and facilitating the development of efficient database systems. By utilizing this diagram, organizations can streamline their data architecture, ensuring optimal storage, retrieval, and management of information.</a:t>
            </a:r>
            <a:endParaRPr lang="en-US" sz="1331" dirty="0"/>
          </a:p>
        </p:txBody>
      </p:sp>
      <p:sp>
        <p:nvSpPr>
          <p:cNvPr id="8" name="Text 5"/>
          <p:cNvSpPr/>
          <p:nvPr/>
        </p:nvSpPr>
        <p:spPr>
          <a:xfrm>
            <a:off x="3301484" y="5414248"/>
            <a:ext cx="8027313" cy="1081088"/>
          </a:xfrm>
          <a:prstGeom prst="rect">
            <a:avLst/>
          </a:prstGeom>
          <a:noFill/>
          <a:ln/>
        </p:spPr>
        <p:txBody>
          <a:bodyPr wrap="square" rtlCol="0" anchor="t"/>
          <a:lstStyle/>
          <a:p>
            <a:pPr indent="0" marL="0">
              <a:lnSpc>
                <a:spcPts val="2129"/>
              </a:lnSpc>
              <a:buNone/>
            </a:pPr>
            <a:r>
              <a:rPr lang="en-US" sz="1331" dirty="0">
                <a:solidFill>
                  <a:srgbClr val="DCD7E5"/>
                </a:solidFill>
                <a:latin typeface="Heebo" pitchFamily="34" charset="0"/>
                <a:ea typeface="Heebo" pitchFamily="34" charset="-122"/>
                <a:cs typeface="Heebo" pitchFamily="34" charset="-120"/>
              </a:rPr>
              <a:t>Visualizing the E-R diagram is essential in understanding the core of the data model, allowing for effective decision-making, optimization, and maintenance of databases. It acts as a visual representation of the system's data architecture, promoting transparent communication and clear understanding among all stakeholders involved in the system development life cycle.</a:t>
            </a:r>
            <a:endParaRPr lang="en-US" sz="1331" dirty="0"/>
          </a:p>
        </p:txBody>
      </p:sp>
      <p:sp>
        <p:nvSpPr>
          <p:cNvPr id="9" name="Text 6"/>
          <p:cNvSpPr/>
          <p:nvPr/>
        </p:nvSpPr>
        <p:spPr>
          <a:xfrm>
            <a:off x="3301484" y="6685359"/>
            <a:ext cx="8027313" cy="1081088"/>
          </a:xfrm>
          <a:prstGeom prst="rect">
            <a:avLst/>
          </a:prstGeom>
          <a:noFill/>
          <a:ln/>
        </p:spPr>
        <p:txBody>
          <a:bodyPr wrap="square" rtlCol="0" anchor="t"/>
          <a:lstStyle/>
          <a:p>
            <a:pPr indent="0" marL="0">
              <a:lnSpc>
                <a:spcPts val="2129"/>
              </a:lnSpc>
              <a:buNone/>
            </a:pPr>
            <a:r>
              <a:rPr lang="en-US" sz="1331" dirty="0">
                <a:solidFill>
                  <a:srgbClr val="DCD7E5"/>
                </a:solidFill>
                <a:latin typeface="Heebo" pitchFamily="34" charset="0"/>
                <a:ea typeface="Heebo" pitchFamily="34" charset="-122"/>
                <a:cs typeface="Heebo" pitchFamily="34" charset="-120"/>
              </a:rPr>
              <a:t>For the E-R diagram image, I envision a clear depiction of interconnected entities and their attributes, surrounded by a modern, professional environment. The lighting should be balanced, emphasizing the clarity and precision of the diagram. The mood of the image should reflect professionalism and expertise, aligning with the importance of data modeling and database design in system development.</a:t>
            </a:r>
            <a:endParaRPr lang="en-US" sz="1331"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2024-04-02T05:01:12Z</dcterms:created>
  <dcterms:modified xsi:type="dcterms:W3CDTF">2024-04-02T05:01:12Z</dcterms:modified>
</cp:coreProperties>
</file>